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sldIdLst>
    <p:sldId id="256" r:id="rId2"/>
    <p:sldId id="257" r:id="rId3"/>
    <p:sldId id="274" r:id="rId4"/>
    <p:sldId id="284" r:id="rId5"/>
    <p:sldId id="283" r:id="rId6"/>
    <p:sldId id="275" r:id="rId7"/>
    <p:sldId id="258" r:id="rId8"/>
    <p:sldId id="282" r:id="rId9"/>
    <p:sldId id="281" r:id="rId10"/>
    <p:sldId id="261" r:id="rId11"/>
    <p:sldId id="276" r:id="rId12"/>
    <p:sldId id="269" r:id="rId13"/>
    <p:sldId id="264" r:id="rId14"/>
    <p:sldId id="278" r:id="rId15"/>
    <p:sldId id="265" r:id="rId16"/>
    <p:sldId id="271" r:id="rId17"/>
    <p:sldId id="267" r:id="rId18"/>
    <p:sldId id="263" r:id="rId19"/>
    <p:sldId id="266" r:id="rId20"/>
    <p:sldId id="268" r:id="rId21"/>
    <p:sldId id="285" r:id="rId22"/>
    <p:sldId id="273" r:id="rId23"/>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A0F4660A-69D9-4F25-ABC6-6EBFD2345D38}" type="datetimeFigureOut">
              <a:rPr lang="hu-HU" smtClean="0"/>
              <a:t>2025. 10. 08.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1441C760-4236-4CFF-84A9-817EBBCD66DD}" type="slidenum">
              <a:rPr lang="hu-HU" smtClean="0"/>
              <a:t>‹#›</a:t>
            </a:fld>
            <a:endParaRPr lang="hu-HU"/>
          </a:p>
        </p:txBody>
      </p:sp>
    </p:spTree>
    <p:extLst>
      <p:ext uri="{BB962C8B-B14F-4D97-AF65-F5344CB8AC3E}">
        <p14:creationId xmlns:p14="http://schemas.microsoft.com/office/powerpoint/2010/main" val="120198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A0F4660A-69D9-4F25-ABC6-6EBFD2345D38}" type="datetimeFigureOut">
              <a:rPr lang="hu-HU" smtClean="0"/>
              <a:t>2025. 10. 08.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1441C760-4236-4CFF-84A9-817EBBCD66DD}" type="slidenum">
              <a:rPr lang="hu-HU" smtClean="0"/>
              <a:t>‹#›</a:t>
            </a:fld>
            <a:endParaRPr lang="hu-HU"/>
          </a:p>
        </p:txBody>
      </p:sp>
    </p:spTree>
    <p:extLst>
      <p:ext uri="{BB962C8B-B14F-4D97-AF65-F5344CB8AC3E}">
        <p14:creationId xmlns:p14="http://schemas.microsoft.com/office/powerpoint/2010/main" val="1154240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A0F4660A-69D9-4F25-ABC6-6EBFD2345D38}" type="datetimeFigureOut">
              <a:rPr lang="hu-HU" smtClean="0"/>
              <a:t>2025. 10. 08.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1441C760-4236-4CFF-84A9-817EBBCD66DD}" type="slidenum">
              <a:rPr lang="hu-HU" smtClean="0"/>
              <a:t>‹#›</a:t>
            </a:fld>
            <a:endParaRPr lang="hu-HU"/>
          </a:p>
        </p:txBody>
      </p:sp>
    </p:spTree>
    <p:extLst>
      <p:ext uri="{BB962C8B-B14F-4D97-AF65-F5344CB8AC3E}">
        <p14:creationId xmlns:p14="http://schemas.microsoft.com/office/powerpoint/2010/main" val="3944029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A0F4660A-69D9-4F25-ABC6-6EBFD2345D38}" type="datetimeFigureOut">
              <a:rPr lang="hu-HU" smtClean="0"/>
              <a:t>2025. 10. 08.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1441C760-4236-4CFF-84A9-817EBBCD66DD}" type="slidenum">
              <a:rPr lang="hu-HU" smtClean="0"/>
              <a:t>‹#›</a:t>
            </a:fld>
            <a:endParaRPr lang="hu-HU"/>
          </a:p>
        </p:txBody>
      </p:sp>
    </p:spTree>
    <p:extLst>
      <p:ext uri="{BB962C8B-B14F-4D97-AF65-F5344CB8AC3E}">
        <p14:creationId xmlns:p14="http://schemas.microsoft.com/office/powerpoint/2010/main" val="74006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A0F4660A-69D9-4F25-ABC6-6EBFD2345D38}" type="datetimeFigureOut">
              <a:rPr lang="hu-HU" smtClean="0"/>
              <a:t>2025. 10. 08.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1441C760-4236-4CFF-84A9-817EBBCD66DD}" type="slidenum">
              <a:rPr lang="hu-HU" smtClean="0"/>
              <a:t>‹#›</a:t>
            </a:fld>
            <a:endParaRPr lang="hu-HU"/>
          </a:p>
        </p:txBody>
      </p:sp>
    </p:spTree>
    <p:extLst>
      <p:ext uri="{BB962C8B-B14F-4D97-AF65-F5344CB8AC3E}">
        <p14:creationId xmlns:p14="http://schemas.microsoft.com/office/powerpoint/2010/main" val="3471527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A0F4660A-69D9-4F25-ABC6-6EBFD2345D38}" type="datetimeFigureOut">
              <a:rPr lang="hu-HU" smtClean="0"/>
              <a:t>2025. 10. 08.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1441C760-4236-4CFF-84A9-817EBBCD66DD}" type="slidenum">
              <a:rPr lang="hu-HU" smtClean="0"/>
              <a:t>‹#›</a:t>
            </a:fld>
            <a:endParaRPr lang="hu-HU"/>
          </a:p>
        </p:txBody>
      </p:sp>
    </p:spTree>
    <p:extLst>
      <p:ext uri="{BB962C8B-B14F-4D97-AF65-F5344CB8AC3E}">
        <p14:creationId xmlns:p14="http://schemas.microsoft.com/office/powerpoint/2010/main" val="328265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A0F4660A-69D9-4F25-ABC6-6EBFD2345D38}" type="datetimeFigureOut">
              <a:rPr lang="hu-HU" smtClean="0"/>
              <a:t>2025. 10. 08.</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1441C760-4236-4CFF-84A9-817EBBCD66DD}" type="slidenum">
              <a:rPr lang="hu-HU" smtClean="0"/>
              <a:t>‹#›</a:t>
            </a:fld>
            <a:endParaRPr lang="hu-HU"/>
          </a:p>
        </p:txBody>
      </p:sp>
    </p:spTree>
    <p:extLst>
      <p:ext uri="{BB962C8B-B14F-4D97-AF65-F5344CB8AC3E}">
        <p14:creationId xmlns:p14="http://schemas.microsoft.com/office/powerpoint/2010/main" val="1016636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A0F4660A-69D9-4F25-ABC6-6EBFD2345D38}" type="datetimeFigureOut">
              <a:rPr lang="hu-HU" smtClean="0"/>
              <a:t>2025. 10. 08.</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1441C760-4236-4CFF-84A9-817EBBCD66DD}" type="slidenum">
              <a:rPr lang="hu-HU" smtClean="0"/>
              <a:t>‹#›</a:t>
            </a:fld>
            <a:endParaRPr lang="hu-HU"/>
          </a:p>
        </p:txBody>
      </p:sp>
    </p:spTree>
    <p:extLst>
      <p:ext uri="{BB962C8B-B14F-4D97-AF65-F5344CB8AC3E}">
        <p14:creationId xmlns:p14="http://schemas.microsoft.com/office/powerpoint/2010/main" val="615647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A0F4660A-69D9-4F25-ABC6-6EBFD2345D38}" type="datetimeFigureOut">
              <a:rPr lang="hu-HU" smtClean="0"/>
              <a:t>2025. 10. 08.</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1441C760-4236-4CFF-84A9-817EBBCD66DD}" type="slidenum">
              <a:rPr lang="hu-HU" smtClean="0"/>
              <a:t>‹#›</a:t>
            </a:fld>
            <a:endParaRPr lang="hu-HU"/>
          </a:p>
        </p:txBody>
      </p:sp>
    </p:spTree>
    <p:extLst>
      <p:ext uri="{BB962C8B-B14F-4D97-AF65-F5344CB8AC3E}">
        <p14:creationId xmlns:p14="http://schemas.microsoft.com/office/powerpoint/2010/main" val="189918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A0F4660A-69D9-4F25-ABC6-6EBFD2345D38}" type="datetimeFigureOut">
              <a:rPr lang="hu-HU" smtClean="0"/>
              <a:t>2025. 10. 08.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1441C760-4236-4CFF-84A9-817EBBCD66DD}" type="slidenum">
              <a:rPr lang="hu-HU" smtClean="0"/>
              <a:t>‹#›</a:t>
            </a:fld>
            <a:endParaRPr lang="hu-HU"/>
          </a:p>
        </p:txBody>
      </p:sp>
    </p:spTree>
    <p:extLst>
      <p:ext uri="{BB962C8B-B14F-4D97-AF65-F5344CB8AC3E}">
        <p14:creationId xmlns:p14="http://schemas.microsoft.com/office/powerpoint/2010/main" val="3185178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A0F4660A-69D9-4F25-ABC6-6EBFD2345D38}" type="datetimeFigureOut">
              <a:rPr lang="hu-HU" smtClean="0"/>
              <a:t>2025. 10. 08.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1441C760-4236-4CFF-84A9-817EBBCD66DD}" type="slidenum">
              <a:rPr lang="hu-HU" smtClean="0"/>
              <a:t>‹#›</a:t>
            </a:fld>
            <a:endParaRPr lang="hu-HU"/>
          </a:p>
        </p:txBody>
      </p:sp>
    </p:spTree>
    <p:extLst>
      <p:ext uri="{BB962C8B-B14F-4D97-AF65-F5344CB8AC3E}">
        <p14:creationId xmlns:p14="http://schemas.microsoft.com/office/powerpoint/2010/main" val="2127248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F4660A-69D9-4F25-ABC6-6EBFD2345D38}" type="datetimeFigureOut">
              <a:rPr lang="hu-HU" smtClean="0"/>
              <a:t>2025. 10. 08.</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41C760-4236-4CFF-84A9-817EBBCD66DD}" type="slidenum">
              <a:rPr lang="hu-HU" smtClean="0"/>
              <a:t>‹#›</a:t>
            </a:fld>
            <a:endParaRPr lang="hu-HU"/>
          </a:p>
        </p:txBody>
      </p:sp>
    </p:spTree>
    <p:extLst>
      <p:ext uri="{BB962C8B-B14F-4D97-AF65-F5344CB8AC3E}">
        <p14:creationId xmlns:p14="http://schemas.microsoft.com/office/powerpoint/2010/main" val="168995244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758330"/>
            <a:ext cx="9144000" cy="1101853"/>
          </a:xfrm>
        </p:spPr>
        <p:txBody>
          <a:bodyPr>
            <a:normAutofit fontScale="90000"/>
          </a:bodyPr>
          <a:lstStyle/>
          <a:p>
            <a:pPr algn="ctr"/>
            <a:r>
              <a:rPr lang="hu-HU" sz="3200" b="1" dirty="0"/>
              <a:t>Ceglédi Szakképzési Centrum</a:t>
            </a:r>
            <a:br>
              <a:rPr lang="hu-HU" sz="3200" b="1" dirty="0"/>
            </a:br>
            <a:r>
              <a:rPr lang="hu-HU" sz="3200" b="1" dirty="0"/>
              <a:t>Szterényi József Technikum és Szakképző Iskola</a:t>
            </a:r>
            <a:br>
              <a:rPr lang="hu-HU" sz="3200" b="1" dirty="0"/>
            </a:br>
            <a:r>
              <a:rPr lang="hu-HU" sz="3200" b="1" dirty="0"/>
              <a:t>(Monor)</a:t>
            </a:r>
          </a:p>
        </p:txBody>
      </p:sp>
      <p:sp>
        <p:nvSpPr>
          <p:cNvPr id="3" name="Alcím 2"/>
          <p:cNvSpPr>
            <a:spLocks noGrp="1"/>
          </p:cNvSpPr>
          <p:nvPr>
            <p:ph type="subTitle" idx="1"/>
          </p:nvPr>
        </p:nvSpPr>
        <p:spPr>
          <a:xfrm>
            <a:off x="1524000" y="5933346"/>
            <a:ext cx="9144000" cy="508643"/>
          </a:xfrm>
        </p:spPr>
        <p:txBody>
          <a:bodyPr/>
          <a:lstStyle/>
          <a:p>
            <a:pPr algn="ctr"/>
            <a:r>
              <a:rPr lang="hu-HU" dirty="0"/>
              <a:t>OM: 203068/011</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405" y="1895217"/>
            <a:ext cx="6137189" cy="3452169"/>
          </a:xfrm>
          <a:prstGeom prst="rect">
            <a:avLst/>
          </a:prstGeom>
        </p:spPr>
      </p:pic>
      <p:pic>
        <p:nvPicPr>
          <p:cNvPr id="5" name="Kép 4"/>
          <p:cNvPicPr>
            <a:picLocks noChangeAspect="1"/>
          </p:cNvPicPr>
          <p:nvPr/>
        </p:nvPicPr>
        <p:blipFill>
          <a:blip r:embed="rId3"/>
          <a:stretch>
            <a:fillRect/>
          </a:stretch>
        </p:blipFill>
        <p:spPr>
          <a:xfrm>
            <a:off x="1320756" y="5314476"/>
            <a:ext cx="1104257" cy="1237739"/>
          </a:xfrm>
          <a:prstGeom prst="rect">
            <a:avLst/>
          </a:prstGeom>
        </p:spPr>
      </p:pic>
      <p:pic>
        <p:nvPicPr>
          <p:cNvPr id="7" name="Kép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042" y="5418050"/>
            <a:ext cx="1114427" cy="1023939"/>
          </a:xfrm>
          <a:prstGeom prst="rect">
            <a:avLst/>
          </a:prstGeom>
        </p:spPr>
      </p:pic>
    </p:spTree>
    <p:extLst>
      <p:ext uri="{BB962C8B-B14F-4D97-AF65-F5344CB8AC3E}">
        <p14:creationId xmlns:p14="http://schemas.microsoft.com/office/powerpoint/2010/main" val="3188945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0"/>
            <a:ext cx="9144000" cy="813529"/>
          </a:xfrm>
        </p:spPr>
        <p:txBody>
          <a:bodyPr>
            <a:normAutofit fontScale="90000"/>
          </a:bodyPr>
          <a:lstStyle/>
          <a:p>
            <a:r>
              <a:rPr lang="hu-HU" dirty="0"/>
              <a:t>Technikumi képzések</a:t>
            </a:r>
          </a:p>
        </p:txBody>
      </p:sp>
      <p:sp>
        <p:nvSpPr>
          <p:cNvPr id="3" name="Alcím 2"/>
          <p:cNvSpPr>
            <a:spLocks noGrp="1"/>
          </p:cNvSpPr>
          <p:nvPr>
            <p:ph type="subTitle" idx="1"/>
          </p:nvPr>
        </p:nvSpPr>
        <p:spPr>
          <a:xfrm>
            <a:off x="1524000" y="1303682"/>
            <a:ext cx="9144000" cy="467454"/>
          </a:xfrm>
          <a:solidFill>
            <a:schemeClr val="accent1"/>
          </a:solidFill>
        </p:spPr>
        <p:txBody>
          <a:bodyPr>
            <a:normAutofit/>
          </a:bodyPr>
          <a:lstStyle/>
          <a:p>
            <a:r>
              <a:rPr lang="hu-HU" b="1" dirty="0"/>
              <a:t>Elektronikai technikus</a:t>
            </a:r>
          </a:p>
        </p:txBody>
      </p:sp>
      <p:sp>
        <p:nvSpPr>
          <p:cNvPr id="6" name="Szövegdoboz 5"/>
          <p:cNvSpPr txBox="1"/>
          <p:nvPr/>
        </p:nvSpPr>
        <p:spPr>
          <a:xfrm>
            <a:off x="252412" y="2085975"/>
            <a:ext cx="5308091" cy="3816429"/>
          </a:xfrm>
          <a:prstGeom prst="rect">
            <a:avLst/>
          </a:prstGeom>
          <a:noFill/>
        </p:spPr>
        <p:txBody>
          <a:bodyPr wrap="square" rtlCol="0">
            <a:spAutoFit/>
          </a:bodyPr>
          <a:lstStyle/>
          <a:p>
            <a:pPr algn="just"/>
            <a:r>
              <a:rPr lang="hu-HU" sz="1400" i="1" dirty="0"/>
              <a:t>Elektronika és elektrotechnika ágazat képzése, amely érettségivel és technikus szintű szakképzettség megszerzésével zárul.</a:t>
            </a:r>
          </a:p>
          <a:p>
            <a:pPr algn="just"/>
            <a:r>
              <a:rPr lang="hu-HU" sz="1400" i="1" dirty="0"/>
              <a:t>Az elektronikai technikus a gyártó és a kiszolgáló ágazatok elektronikai és elektrotechnikai szakembere. Alapvető feladatai közé tartozik az elektromos, valamint elektronikus berendezések, műszerek tervezése, gyártása, összeszerelése, mérése, javítása és karbantartása. Együtt dolgozik a mérnökségi területekkel. Ismeri és alkalmazza a villamos biztonságtechnikai, illetőleg a korszerű ESD (elektrosztatikus kisülés elleni) védelmi előírásokat.</a:t>
            </a:r>
          </a:p>
          <a:p>
            <a:pPr algn="just"/>
            <a:r>
              <a:rPr lang="hu-HU" sz="1400" i="1" dirty="0"/>
              <a:t>Ajánlott mindazon fiatalok számára, akiket egyaránt vonz az elektronika és számítástechnika folyamatosan fejlődő világa. Javasolt továbbá azoknak, akik érdekelődnek az olyan gépek, berendezések működése, irányítása iránt, mint például az automatizált gyártósoroké és ipari robotoké. A képzést elvégzők keresett szakemberek a munkaerőpiacon, de találó választás a szakirányú felsőfokú tanulmányok folytatására nyitott </a:t>
            </a:r>
            <a:r>
              <a:rPr lang="hu-HU" sz="1400" i="1" dirty="0" err="1"/>
              <a:t>ﬁatalok</a:t>
            </a:r>
            <a:r>
              <a:rPr lang="hu-HU" sz="1400" i="1" dirty="0"/>
              <a:t> számára is.</a:t>
            </a:r>
          </a:p>
          <a:p>
            <a:pPr algn="just"/>
            <a:endParaRPr lang="hu-HU" i="1" dirty="0">
              <a:solidFill>
                <a:schemeClr val="accent6">
                  <a:lumMod val="75000"/>
                </a:schemeClr>
              </a:solidFill>
            </a:endParaRPr>
          </a:p>
        </p:txBody>
      </p:sp>
      <p:sp>
        <p:nvSpPr>
          <p:cNvPr id="7" name="Szövegdoboz 6">
            <a:extLst>
              <a:ext uri="{FF2B5EF4-FFF2-40B4-BE49-F238E27FC236}">
                <a16:creationId xmlns:a16="http://schemas.microsoft.com/office/drawing/2014/main" id="{10586124-ACD7-47CB-82BE-DEC070B3FE0B}"/>
              </a:ext>
            </a:extLst>
          </p:cNvPr>
          <p:cNvSpPr txBox="1"/>
          <p:nvPr/>
        </p:nvSpPr>
        <p:spPr>
          <a:xfrm>
            <a:off x="6488055" y="2286000"/>
            <a:ext cx="5451533" cy="3108543"/>
          </a:xfrm>
          <a:prstGeom prst="rect">
            <a:avLst/>
          </a:prstGeom>
          <a:noFill/>
        </p:spPr>
        <p:txBody>
          <a:bodyPr wrap="square" rtlCol="0">
            <a:spAutoFit/>
          </a:bodyPr>
          <a:lstStyle/>
          <a:p>
            <a:r>
              <a:rPr lang="hu-HU" dirty="0">
                <a:solidFill>
                  <a:srgbClr val="FF0000"/>
                </a:solidFill>
              </a:rPr>
              <a:t>Tovább haladás a felsőoktatásba (alapképzési szakok:</a:t>
            </a:r>
          </a:p>
          <a:p>
            <a:pPr marL="285750" indent="-285750">
              <a:buFont typeface="Arial" panose="020B0604020202020204" pitchFamily="34" charset="0"/>
              <a:buChar char="•"/>
            </a:pPr>
            <a:r>
              <a:rPr lang="hu-HU" sz="1600" dirty="0">
                <a:solidFill>
                  <a:schemeClr val="accent6">
                    <a:lumMod val="50000"/>
                  </a:schemeClr>
                </a:solidFill>
              </a:rPr>
              <a:t>Villamosmérnök</a:t>
            </a:r>
          </a:p>
          <a:p>
            <a:pPr marL="285750" indent="-285750">
              <a:buFont typeface="Arial" panose="020B0604020202020204" pitchFamily="34" charset="0"/>
              <a:buChar char="•"/>
            </a:pPr>
            <a:r>
              <a:rPr lang="hu-HU" sz="1600" dirty="0">
                <a:solidFill>
                  <a:schemeClr val="accent6">
                    <a:lumMod val="50000"/>
                  </a:schemeClr>
                </a:solidFill>
              </a:rPr>
              <a:t>Villamos üzemmérnök</a:t>
            </a:r>
          </a:p>
          <a:p>
            <a:pPr marL="285750" indent="-285750">
              <a:buFont typeface="Arial" panose="020B0604020202020204" pitchFamily="34" charset="0"/>
              <a:buChar char="•"/>
            </a:pPr>
            <a:r>
              <a:rPr lang="hu-HU" sz="1600" dirty="0">
                <a:solidFill>
                  <a:schemeClr val="accent6">
                    <a:lumMod val="50000"/>
                  </a:schemeClr>
                </a:solidFill>
              </a:rPr>
              <a:t>Gépészmérnök</a:t>
            </a:r>
          </a:p>
          <a:p>
            <a:pPr marL="285750" indent="-285750">
              <a:buFont typeface="Arial" panose="020B0604020202020204" pitchFamily="34" charset="0"/>
              <a:buChar char="•"/>
            </a:pPr>
            <a:r>
              <a:rPr lang="hu-HU" sz="1600" dirty="0">
                <a:solidFill>
                  <a:schemeClr val="accent6">
                    <a:lumMod val="50000"/>
                  </a:schemeClr>
                </a:solidFill>
              </a:rPr>
              <a:t>Mechatronikai mérnök</a:t>
            </a:r>
          </a:p>
          <a:p>
            <a:pPr marL="285750" indent="-285750">
              <a:buFont typeface="Arial" panose="020B0604020202020204" pitchFamily="34" charset="0"/>
              <a:buChar char="•"/>
            </a:pPr>
            <a:r>
              <a:rPr lang="hu-HU" sz="1600" dirty="0">
                <a:solidFill>
                  <a:schemeClr val="accent6">
                    <a:lumMod val="50000"/>
                  </a:schemeClr>
                </a:solidFill>
              </a:rPr>
              <a:t>Repülőmérnök</a:t>
            </a:r>
          </a:p>
          <a:p>
            <a:pPr marL="285750" indent="-285750">
              <a:buFont typeface="Arial" panose="020B0604020202020204" pitchFamily="34" charset="0"/>
              <a:buChar char="•"/>
            </a:pPr>
            <a:r>
              <a:rPr lang="hu-HU" sz="1600" dirty="0">
                <a:solidFill>
                  <a:schemeClr val="accent6">
                    <a:lumMod val="50000"/>
                  </a:schemeClr>
                </a:solidFill>
              </a:rPr>
              <a:t>Tesztmérnök</a:t>
            </a:r>
          </a:p>
          <a:p>
            <a:pPr marL="285750" indent="-285750">
              <a:buFont typeface="Arial" panose="020B0604020202020204" pitchFamily="34" charset="0"/>
              <a:buChar char="•"/>
            </a:pPr>
            <a:r>
              <a:rPr lang="hu-HU" sz="1600" dirty="0">
                <a:solidFill>
                  <a:schemeClr val="accent6">
                    <a:lumMod val="50000"/>
                  </a:schemeClr>
                </a:solidFill>
              </a:rPr>
              <a:t>Mérnök informatikus</a:t>
            </a:r>
          </a:p>
          <a:p>
            <a:pPr marL="285750" indent="-285750">
              <a:buFont typeface="Arial" panose="020B0604020202020204" pitchFamily="34" charset="0"/>
              <a:buChar char="•"/>
            </a:pPr>
            <a:r>
              <a:rPr lang="hu-HU" sz="1600" dirty="0">
                <a:solidFill>
                  <a:schemeClr val="accent6">
                    <a:lumMod val="50000"/>
                  </a:schemeClr>
                </a:solidFill>
              </a:rPr>
              <a:t>Programtervező informatikus</a:t>
            </a:r>
          </a:p>
          <a:p>
            <a:pPr marL="285750" indent="-285750">
              <a:buFont typeface="Arial" panose="020B0604020202020204" pitchFamily="34" charset="0"/>
              <a:buChar char="•"/>
            </a:pPr>
            <a:r>
              <a:rPr lang="hu-HU" sz="1600" dirty="0">
                <a:solidFill>
                  <a:schemeClr val="accent6">
                    <a:lumMod val="50000"/>
                  </a:schemeClr>
                </a:solidFill>
              </a:rPr>
              <a:t>Üzemmérnök informatikus</a:t>
            </a:r>
          </a:p>
          <a:p>
            <a:pPr marL="285750" indent="-285750">
              <a:buFont typeface="Arial" panose="020B0604020202020204" pitchFamily="34" charset="0"/>
              <a:buChar char="•"/>
            </a:pPr>
            <a:r>
              <a:rPr lang="hu-HU" sz="1600" dirty="0">
                <a:solidFill>
                  <a:schemeClr val="accent6">
                    <a:lumMod val="50000"/>
                  </a:schemeClr>
                </a:solidFill>
              </a:rPr>
              <a:t>Műszaki menedzser</a:t>
            </a:r>
          </a:p>
          <a:p>
            <a:endParaRPr lang="hu-HU" dirty="0"/>
          </a:p>
        </p:txBody>
      </p:sp>
      <p:pic>
        <p:nvPicPr>
          <p:cNvPr id="9" name="Kép 8">
            <a:extLst>
              <a:ext uri="{FF2B5EF4-FFF2-40B4-BE49-F238E27FC236}">
                <a16:creationId xmlns:a16="http://schemas.microsoft.com/office/drawing/2014/main" id="{AC10E35C-C73E-41EC-A9D9-601D70BC3D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608" y="5394543"/>
            <a:ext cx="2478171" cy="1448777"/>
          </a:xfrm>
          <a:prstGeom prst="rect">
            <a:avLst/>
          </a:prstGeom>
        </p:spPr>
      </p:pic>
      <p:cxnSp>
        <p:nvCxnSpPr>
          <p:cNvPr id="11" name="Egyenes összekötő 10">
            <a:extLst>
              <a:ext uri="{FF2B5EF4-FFF2-40B4-BE49-F238E27FC236}">
                <a16:creationId xmlns:a16="http://schemas.microsoft.com/office/drawing/2014/main" id="{561DE374-3CB8-4CAD-AB62-35CAA318842A}"/>
              </a:ext>
            </a:extLst>
          </p:cNvPr>
          <p:cNvCxnSpPr/>
          <p:nvPr/>
        </p:nvCxnSpPr>
        <p:spPr>
          <a:xfrm>
            <a:off x="6000750" y="2085975"/>
            <a:ext cx="0" cy="3057525"/>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2" name="Csoportba foglalás 11">
            <a:extLst>
              <a:ext uri="{FF2B5EF4-FFF2-40B4-BE49-F238E27FC236}">
                <a16:creationId xmlns:a16="http://schemas.microsoft.com/office/drawing/2014/main" id="{0B7980D4-EC01-4FF3-82BC-FC2DBBC20F7B}"/>
              </a:ext>
            </a:extLst>
          </p:cNvPr>
          <p:cNvGrpSpPr/>
          <p:nvPr/>
        </p:nvGrpSpPr>
        <p:grpSpPr>
          <a:xfrm rot="1470205">
            <a:off x="9753455" y="140686"/>
            <a:ext cx="2119195" cy="2124075"/>
            <a:chOff x="9699018" y="0"/>
            <a:chExt cx="2119195" cy="2124075"/>
          </a:xfrm>
        </p:grpSpPr>
        <p:sp>
          <p:nvSpPr>
            <p:cNvPr id="13" name="Csillag: 12 ágú 12">
              <a:extLst>
                <a:ext uri="{FF2B5EF4-FFF2-40B4-BE49-F238E27FC236}">
                  <a16:creationId xmlns:a16="http://schemas.microsoft.com/office/drawing/2014/main" id="{971B97D6-7DA4-44D5-9EE8-5B39517E5BB8}"/>
                </a:ext>
              </a:extLst>
            </p:cNvPr>
            <p:cNvSpPr/>
            <p:nvPr/>
          </p:nvSpPr>
          <p:spPr>
            <a:xfrm>
              <a:off x="9699018" y="0"/>
              <a:ext cx="2119195" cy="2124075"/>
            </a:xfrm>
            <a:prstGeom prst="star1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Szövegdoboz 13">
              <a:extLst>
                <a:ext uri="{FF2B5EF4-FFF2-40B4-BE49-F238E27FC236}">
                  <a16:creationId xmlns:a16="http://schemas.microsoft.com/office/drawing/2014/main" id="{D9DDEA40-05B9-4010-9AA4-28BC3CF0E320}"/>
                </a:ext>
              </a:extLst>
            </p:cNvPr>
            <p:cNvSpPr txBox="1"/>
            <p:nvPr/>
          </p:nvSpPr>
          <p:spPr>
            <a:xfrm>
              <a:off x="10246320" y="461872"/>
              <a:ext cx="1121639" cy="1200329"/>
            </a:xfrm>
            <a:prstGeom prst="rect">
              <a:avLst/>
            </a:prstGeom>
            <a:noFill/>
          </p:spPr>
          <p:txBody>
            <a:bodyPr wrap="square" rtlCol="0">
              <a:spAutoFit/>
            </a:bodyPr>
            <a:lstStyle/>
            <a:p>
              <a:pPr algn="ctr"/>
              <a:r>
                <a:rPr lang="hu-HU" sz="3600" b="1" dirty="0"/>
                <a:t>Kód </a:t>
              </a:r>
            </a:p>
            <a:p>
              <a:pPr algn="ctr"/>
              <a:r>
                <a:rPr lang="hu-HU" sz="3600" b="1" dirty="0"/>
                <a:t>0076</a:t>
              </a:r>
            </a:p>
          </p:txBody>
        </p:sp>
      </p:grpSp>
    </p:spTree>
    <p:extLst>
      <p:ext uri="{BB962C8B-B14F-4D97-AF65-F5344CB8AC3E}">
        <p14:creationId xmlns:p14="http://schemas.microsoft.com/office/powerpoint/2010/main" val="302638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0"/>
            <a:ext cx="9144000" cy="813529"/>
          </a:xfrm>
        </p:spPr>
        <p:txBody>
          <a:bodyPr>
            <a:normAutofit fontScale="90000"/>
          </a:bodyPr>
          <a:lstStyle/>
          <a:p>
            <a:r>
              <a:rPr lang="hu-HU" dirty="0"/>
              <a:t>Technikumi képzések</a:t>
            </a:r>
          </a:p>
        </p:txBody>
      </p:sp>
      <p:sp>
        <p:nvSpPr>
          <p:cNvPr id="3" name="Alcím 2"/>
          <p:cNvSpPr>
            <a:spLocks noGrp="1"/>
          </p:cNvSpPr>
          <p:nvPr>
            <p:ph type="subTitle" idx="1"/>
          </p:nvPr>
        </p:nvSpPr>
        <p:spPr>
          <a:xfrm>
            <a:off x="1524000" y="1303682"/>
            <a:ext cx="9144000" cy="467454"/>
          </a:xfrm>
          <a:solidFill>
            <a:schemeClr val="accent1"/>
          </a:solidFill>
        </p:spPr>
        <p:txBody>
          <a:bodyPr>
            <a:normAutofit/>
          </a:bodyPr>
          <a:lstStyle/>
          <a:p>
            <a:r>
              <a:rPr lang="hu-HU" b="1" dirty="0"/>
              <a:t>Óvodai nevelő</a:t>
            </a:r>
          </a:p>
        </p:txBody>
      </p:sp>
      <p:sp>
        <p:nvSpPr>
          <p:cNvPr id="5" name="Téglalap 4"/>
          <p:cNvSpPr/>
          <p:nvPr/>
        </p:nvSpPr>
        <p:spPr>
          <a:xfrm>
            <a:off x="1453977" y="1847496"/>
            <a:ext cx="9284043" cy="369332"/>
          </a:xfrm>
          <a:prstGeom prst="rect">
            <a:avLst/>
          </a:prstGeom>
        </p:spPr>
        <p:txBody>
          <a:bodyPr wrap="square">
            <a:spAutoFit/>
          </a:bodyPr>
          <a:lstStyle/>
          <a:p>
            <a:endParaRPr lang="hu-HU" dirty="0"/>
          </a:p>
        </p:txBody>
      </p:sp>
      <p:sp>
        <p:nvSpPr>
          <p:cNvPr id="6" name="Téglalap 5"/>
          <p:cNvSpPr/>
          <p:nvPr/>
        </p:nvSpPr>
        <p:spPr>
          <a:xfrm>
            <a:off x="1585078" y="1826129"/>
            <a:ext cx="4095747" cy="2677656"/>
          </a:xfrm>
          <a:prstGeom prst="rect">
            <a:avLst/>
          </a:prstGeom>
        </p:spPr>
        <p:txBody>
          <a:bodyPr wrap="square">
            <a:spAutoFit/>
          </a:bodyPr>
          <a:lstStyle/>
          <a:p>
            <a:pPr algn="just"/>
            <a:r>
              <a:rPr lang="hu-HU" sz="1400" i="1" dirty="0"/>
              <a:t>Közreműködik a gyermek tevékenységeinek, a csoportfoglalkozásoknak, továbbá intézményen kívüli programoknak, foglalkozásoknak az előkészítésében, szervezésében és lebonyolításában. A pedagógus, illetve egyéb szakember útmutatásai alapján ellátja az egyes nevelési, a gyermek fejlődését segítő feladatokat. Felügyeli, kíséri a gyermekeket, csoportokat, gondozási feladatokat végez, tevékenyen részt vesz a higiénés szokásrendszer kialakításában, közösen végezhető munkatevékenységekben. Közreműködik az intézményi rendezvények előkészítésében, szervezésében, megvalósításában.</a:t>
            </a:r>
          </a:p>
        </p:txBody>
      </p:sp>
      <p:pic>
        <p:nvPicPr>
          <p:cNvPr id="4" name="Kép 3">
            <a:extLst>
              <a:ext uri="{FF2B5EF4-FFF2-40B4-BE49-F238E27FC236}">
                <a16:creationId xmlns:a16="http://schemas.microsoft.com/office/drawing/2014/main" id="{57B26A82-E1DE-46BA-B731-C592193D8C7A}"/>
              </a:ext>
            </a:extLst>
          </p:cNvPr>
          <p:cNvPicPr>
            <a:picLocks noChangeAspect="1"/>
          </p:cNvPicPr>
          <p:nvPr/>
        </p:nvPicPr>
        <p:blipFill>
          <a:blip r:embed="rId2"/>
          <a:stretch>
            <a:fillRect/>
          </a:stretch>
        </p:blipFill>
        <p:spPr>
          <a:xfrm>
            <a:off x="7320758" y="1915295"/>
            <a:ext cx="3487286" cy="1830825"/>
          </a:xfrm>
          <a:prstGeom prst="rect">
            <a:avLst/>
          </a:prstGeom>
        </p:spPr>
      </p:pic>
      <p:sp>
        <p:nvSpPr>
          <p:cNvPr id="7" name="Téglalap 6">
            <a:extLst>
              <a:ext uri="{FF2B5EF4-FFF2-40B4-BE49-F238E27FC236}">
                <a16:creationId xmlns:a16="http://schemas.microsoft.com/office/drawing/2014/main" id="{3DD72BEC-9A83-4F28-94A3-A3C845C7D80F}"/>
              </a:ext>
            </a:extLst>
          </p:cNvPr>
          <p:cNvSpPr/>
          <p:nvPr/>
        </p:nvSpPr>
        <p:spPr>
          <a:xfrm>
            <a:off x="6724650" y="3912457"/>
            <a:ext cx="5362575" cy="1754326"/>
          </a:xfrm>
          <a:prstGeom prst="rect">
            <a:avLst/>
          </a:prstGeom>
        </p:spPr>
        <p:txBody>
          <a:bodyPr wrap="square">
            <a:spAutoFit/>
          </a:bodyPr>
          <a:lstStyle/>
          <a:p>
            <a:r>
              <a:rPr lang="hu-HU" dirty="0">
                <a:solidFill>
                  <a:srgbClr val="FF0000"/>
                </a:solidFill>
              </a:rPr>
              <a:t>Tovább haladás a felsőoktatásba (alapképzési szakok):</a:t>
            </a:r>
          </a:p>
          <a:p>
            <a:pPr marL="285750" indent="-285750">
              <a:buFont typeface="Arial" panose="020B0604020202020204" pitchFamily="34" charset="0"/>
              <a:buChar char="•"/>
            </a:pPr>
            <a:r>
              <a:rPr lang="hu-HU" dirty="0">
                <a:solidFill>
                  <a:schemeClr val="accent6">
                    <a:lumMod val="50000"/>
                  </a:schemeClr>
                </a:solidFill>
              </a:rPr>
              <a:t>Óvodapedagógus</a:t>
            </a:r>
          </a:p>
          <a:p>
            <a:pPr marL="285750" indent="-285750">
              <a:buFont typeface="Arial" panose="020B0604020202020204" pitchFamily="34" charset="0"/>
              <a:buChar char="•"/>
            </a:pPr>
            <a:r>
              <a:rPr lang="hu-HU" dirty="0">
                <a:solidFill>
                  <a:schemeClr val="accent6">
                    <a:lumMod val="50000"/>
                  </a:schemeClr>
                </a:solidFill>
              </a:rPr>
              <a:t>Tanító</a:t>
            </a:r>
          </a:p>
          <a:p>
            <a:pPr marL="285750" indent="-285750">
              <a:buFont typeface="Arial" panose="020B0604020202020204" pitchFamily="34" charset="0"/>
              <a:buChar char="•"/>
            </a:pPr>
            <a:r>
              <a:rPr lang="hu-HU" dirty="0">
                <a:solidFill>
                  <a:schemeClr val="accent6">
                    <a:lumMod val="50000"/>
                  </a:schemeClr>
                </a:solidFill>
              </a:rPr>
              <a:t>Csecsemő- és kisgyermeknevelő</a:t>
            </a:r>
          </a:p>
          <a:p>
            <a:pPr marL="285750" indent="-285750">
              <a:buFont typeface="Arial" panose="020B0604020202020204" pitchFamily="34" charset="0"/>
              <a:buChar char="•"/>
            </a:pPr>
            <a:r>
              <a:rPr lang="hu-HU" dirty="0">
                <a:solidFill>
                  <a:schemeClr val="accent6">
                    <a:lumMod val="50000"/>
                  </a:schemeClr>
                </a:solidFill>
              </a:rPr>
              <a:t>Gyógypedagógia</a:t>
            </a:r>
          </a:p>
          <a:p>
            <a:pPr marL="285750" indent="-285750">
              <a:buFont typeface="Arial" panose="020B0604020202020204" pitchFamily="34" charset="0"/>
              <a:buChar char="•"/>
            </a:pPr>
            <a:r>
              <a:rPr lang="hu-HU" dirty="0">
                <a:solidFill>
                  <a:schemeClr val="accent6">
                    <a:lumMod val="50000"/>
                  </a:schemeClr>
                </a:solidFill>
              </a:rPr>
              <a:t>Konduktor</a:t>
            </a:r>
          </a:p>
        </p:txBody>
      </p:sp>
      <p:cxnSp>
        <p:nvCxnSpPr>
          <p:cNvPr id="9" name="Egyenes összekötő 8">
            <a:extLst>
              <a:ext uri="{FF2B5EF4-FFF2-40B4-BE49-F238E27FC236}">
                <a16:creationId xmlns:a16="http://schemas.microsoft.com/office/drawing/2014/main" id="{C0D6C4D0-46F9-4903-99A6-2CF5559D23D7}"/>
              </a:ext>
            </a:extLst>
          </p:cNvPr>
          <p:cNvCxnSpPr/>
          <p:nvPr/>
        </p:nvCxnSpPr>
        <p:spPr>
          <a:xfrm>
            <a:off x="6334127" y="2102708"/>
            <a:ext cx="0" cy="4345717"/>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Csoportba foglalás 9">
            <a:extLst>
              <a:ext uri="{FF2B5EF4-FFF2-40B4-BE49-F238E27FC236}">
                <a16:creationId xmlns:a16="http://schemas.microsoft.com/office/drawing/2014/main" id="{C3531F99-BBBB-4144-98C7-561120DDCAF9}"/>
              </a:ext>
            </a:extLst>
          </p:cNvPr>
          <p:cNvGrpSpPr/>
          <p:nvPr/>
        </p:nvGrpSpPr>
        <p:grpSpPr>
          <a:xfrm rot="1470205">
            <a:off x="9753455" y="140686"/>
            <a:ext cx="2119195" cy="2124075"/>
            <a:chOff x="9699018" y="0"/>
            <a:chExt cx="2119195" cy="2124075"/>
          </a:xfrm>
        </p:grpSpPr>
        <p:sp>
          <p:nvSpPr>
            <p:cNvPr id="11" name="Csillag: 12 ágú 10">
              <a:extLst>
                <a:ext uri="{FF2B5EF4-FFF2-40B4-BE49-F238E27FC236}">
                  <a16:creationId xmlns:a16="http://schemas.microsoft.com/office/drawing/2014/main" id="{4108B44E-0BAD-44B0-9ED4-866790148A97}"/>
                </a:ext>
              </a:extLst>
            </p:cNvPr>
            <p:cNvSpPr/>
            <p:nvPr/>
          </p:nvSpPr>
          <p:spPr>
            <a:xfrm>
              <a:off x="9699018" y="0"/>
              <a:ext cx="2119195" cy="2124075"/>
            </a:xfrm>
            <a:prstGeom prst="star1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Szövegdoboz 11">
              <a:extLst>
                <a:ext uri="{FF2B5EF4-FFF2-40B4-BE49-F238E27FC236}">
                  <a16:creationId xmlns:a16="http://schemas.microsoft.com/office/drawing/2014/main" id="{BD47DE27-9FF2-43F4-9035-7985F3BF4590}"/>
                </a:ext>
              </a:extLst>
            </p:cNvPr>
            <p:cNvSpPr txBox="1"/>
            <p:nvPr/>
          </p:nvSpPr>
          <p:spPr>
            <a:xfrm>
              <a:off x="10246320" y="461872"/>
              <a:ext cx="1121639" cy="1200329"/>
            </a:xfrm>
            <a:prstGeom prst="rect">
              <a:avLst/>
            </a:prstGeom>
            <a:noFill/>
          </p:spPr>
          <p:txBody>
            <a:bodyPr wrap="square" rtlCol="0">
              <a:spAutoFit/>
            </a:bodyPr>
            <a:lstStyle/>
            <a:p>
              <a:pPr algn="ctr"/>
              <a:r>
                <a:rPr lang="hu-HU" sz="3600" b="1" dirty="0"/>
                <a:t>Kód </a:t>
              </a:r>
            </a:p>
            <a:p>
              <a:pPr algn="ctr"/>
              <a:r>
                <a:rPr lang="hu-HU" sz="3600" b="1" dirty="0"/>
                <a:t>0077</a:t>
              </a:r>
            </a:p>
          </p:txBody>
        </p:sp>
      </p:grpSp>
      <p:sp>
        <p:nvSpPr>
          <p:cNvPr id="13" name="Szövegdoboz 12">
            <a:extLst>
              <a:ext uri="{FF2B5EF4-FFF2-40B4-BE49-F238E27FC236}">
                <a16:creationId xmlns:a16="http://schemas.microsoft.com/office/drawing/2014/main" id="{915B1B30-D45C-4CA2-ABC6-CE27DA0EE6D7}"/>
              </a:ext>
            </a:extLst>
          </p:cNvPr>
          <p:cNvSpPr txBox="1"/>
          <p:nvPr/>
        </p:nvSpPr>
        <p:spPr>
          <a:xfrm>
            <a:off x="533404" y="4484342"/>
            <a:ext cx="4168013" cy="369332"/>
          </a:xfrm>
          <a:prstGeom prst="rect">
            <a:avLst/>
          </a:prstGeom>
          <a:noFill/>
        </p:spPr>
        <p:txBody>
          <a:bodyPr wrap="square" rtlCol="0">
            <a:spAutoFit/>
          </a:bodyPr>
          <a:lstStyle/>
          <a:p>
            <a:r>
              <a:rPr lang="hu-HU" dirty="0">
                <a:solidFill>
                  <a:srgbClr val="C00000"/>
                </a:solidFill>
              </a:rPr>
              <a:t>OKLEVELES TECHNIKUS KÉPZÉS</a:t>
            </a:r>
          </a:p>
        </p:txBody>
      </p:sp>
      <p:sp>
        <p:nvSpPr>
          <p:cNvPr id="14" name="Szövegdoboz 13">
            <a:extLst>
              <a:ext uri="{FF2B5EF4-FFF2-40B4-BE49-F238E27FC236}">
                <a16:creationId xmlns:a16="http://schemas.microsoft.com/office/drawing/2014/main" id="{E67281EE-9644-4460-B7E5-10378FCD7307}"/>
              </a:ext>
            </a:extLst>
          </p:cNvPr>
          <p:cNvSpPr txBox="1"/>
          <p:nvPr/>
        </p:nvSpPr>
        <p:spPr>
          <a:xfrm>
            <a:off x="533404" y="4834231"/>
            <a:ext cx="5324470" cy="1815882"/>
          </a:xfrm>
          <a:prstGeom prst="rect">
            <a:avLst/>
          </a:prstGeom>
          <a:noFill/>
        </p:spPr>
        <p:txBody>
          <a:bodyPr wrap="square" rtlCol="0">
            <a:spAutoFit/>
          </a:bodyPr>
          <a:lstStyle/>
          <a:p>
            <a:pPr algn="just"/>
            <a:r>
              <a:rPr lang="hu-HU" sz="1400" dirty="0"/>
              <a:t>A képzés az ELTÉ-vel együttműködésben valósul meg!</a:t>
            </a:r>
          </a:p>
          <a:p>
            <a:pPr algn="just"/>
            <a:r>
              <a:rPr lang="hu-HU" sz="1400" dirty="0"/>
              <a:t>A legalább jó minősítésű szakmai vizsgát tett tanulóknak – amennyiben az adott felsőoktatási intézmény határozatban megjelölt képzésére jelentkeznek – a szakmai vizsgán kapott százalékos eredmény </a:t>
            </a:r>
            <a:r>
              <a:rPr lang="hu-HU" sz="1400" b="1" dirty="0"/>
              <a:t>ötszöröseként</a:t>
            </a:r>
            <a:r>
              <a:rPr lang="hu-HU" sz="1400" dirty="0"/>
              <a:t> kell meghatározni a felvételi pontszámát. </a:t>
            </a:r>
          </a:p>
          <a:p>
            <a:pPr algn="just"/>
            <a:r>
              <a:rPr lang="hu-HU" sz="1400" dirty="0"/>
              <a:t>Az adott egyetem meghatározott képzésén való továbbtanulás esetén </a:t>
            </a:r>
            <a:r>
              <a:rPr lang="hu-HU" sz="1400" b="1" dirty="0"/>
              <a:t>akár 30 kreditpont elismertetésére is lehetőség van</a:t>
            </a:r>
            <a:r>
              <a:rPr lang="hu-HU" sz="1400" dirty="0"/>
              <a:t> (így a felsőfokú tanulmányok időtartama le is rövidülhet). </a:t>
            </a:r>
          </a:p>
        </p:txBody>
      </p:sp>
    </p:spTree>
    <p:extLst>
      <p:ext uri="{BB962C8B-B14F-4D97-AF65-F5344CB8AC3E}">
        <p14:creationId xmlns:p14="http://schemas.microsoft.com/office/powerpoint/2010/main" val="683117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2"/>
            <a:ext cx="9144000" cy="937096"/>
          </a:xfrm>
        </p:spPr>
        <p:txBody>
          <a:bodyPr/>
          <a:lstStyle/>
          <a:p>
            <a:r>
              <a:rPr lang="hu-HU" dirty="0"/>
              <a:t>Szakképző iskolai képzések</a:t>
            </a:r>
          </a:p>
        </p:txBody>
      </p:sp>
      <p:sp>
        <p:nvSpPr>
          <p:cNvPr id="3" name="Alcím 2"/>
          <p:cNvSpPr>
            <a:spLocks noGrp="1"/>
          </p:cNvSpPr>
          <p:nvPr>
            <p:ph type="subTitle" idx="1"/>
          </p:nvPr>
        </p:nvSpPr>
        <p:spPr>
          <a:xfrm>
            <a:off x="1631092" y="1386061"/>
            <a:ext cx="9144000" cy="423690"/>
          </a:xfrm>
          <a:solidFill>
            <a:schemeClr val="accent1"/>
          </a:solidFill>
        </p:spPr>
        <p:txBody>
          <a:bodyPr>
            <a:normAutofit/>
          </a:bodyPr>
          <a:lstStyle/>
          <a:p>
            <a:r>
              <a:rPr lang="hu-HU" b="1" dirty="0"/>
              <a:t>Villanyszerelő</a:t>
            </a:r>
          </a:p>
        </p:txBody>
      </p:sp>
      <p:sp>
        <p:nvSpPr>
          <p:cNvPr id="6" name="Szövegdoboz 5"/>
          <p:cNvSpPr txBox="1"/>
          <p:nvPr/>
        </p:nvSpPr>
        <p:spPr>
          <a:xfrm>
            <a:off x="1469167" y="2057400"/>
            <a:ext cx="9467850" cy="2585323"/>
          </a:xfrm>
          <a:prstGeom prst="rect">
            <a:avLst/>
          </a:prstGeom>
          <a:noFill/>
        </p:spPr>
        <p:txBody>
          <a:bodyPr wrap="square" rtlCol="0">
            <a:spAutoFit/>
          </a:bodyPr>
          <a:lstStyle/>
          <a:p>
            <a:r>
              <a:rPr lang="hu-HU" dirty="0"/>
              <a:t>Elektronika és elektrotechnika ágazat 3 éves képzése, amely szakképzettség megszervezésével zárul.</a:t>
            </a:r>
          </a:p>
          <a:p>
            <a:r>
              <a:rPr lang="hu-HU" dirty="0"/>
              <a:t>A villanyszerelő épületek, technológiák és hálózatok hagyományos és intelligens villamos és napelemes rendszerének kialakítását végző szakember.  Az ipari villamos berendezés szerelése során kapcsoló és elosztó berendezést telepít, ipari energia elosztó vezetékeket, kábelt,vezérlő-és szabályozókészülékeket, berendezést javít, szerel. Feladatkörébe tartozik a villamos ellenőrző mérések, vizsgálatok és beállítások elvégzése is.</a:t>
            </a:r>
          </a:p>
          <a:p>
            <a:endParaRPr lang="hu-HU" dirty="0"/>
          </a:p>
          <a:p>
            <a:endParaRPr lang="hu-HU" dirty="0"/>
          </a:p>
          <a:p>
            <a:endParaRPr lang="hu-HU" dirty="0"/>
          </a:p>
        </p:txBody>
      </p:sp>
      <p:pic>
        <p:nvPicPr>
          <p:cNvPr id="8" name="Kép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150" y="4642723"/>
            <a:ext cx="1905000" cy="1905000"/>
          </a:xfrm>
          <a:prstGeom prst="rect">
            <a:avLst/>
          </a:prstGeom>
        </p:spPr>
      </p:pic>
      <p:pic>
        <p:nvPicPr>
          <p:cNvPr id="9" name="Kép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3633" y="4642723"/>
            <a:ext cx="1905000" cy="1905000"/>
          </a:xfrm>
          <a:prstGeom prst="rect">
            <a:avLst/>
          </a:prstGeom>
        </p:spPr>
      </p:pic>
      <p:pic>
        <p:nvPicPr>
          <p:cNvPr id="10" name="Kép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592" y="4642723"/>
            <a:ext cx="1905000" cy="1905000"/>
          </a:xfrm>
          <a:prstGeom prst="rect">
            <a:avLst/>
          </a:prstGeom>
        </p:spPr>
      </p:pic>
      <p:grpSp>
        <p:nvGrpSpPr>
          <p:cNvPr id="11" name="Csoportba foglalás 10">
            <a:extLst>
              <a:ext uri="{FF2B5EF4-FFF2-40B4-BE49-F238E27FC236}">
                <a16:creationId xmlns:a16="http://schemas.microsoft.com/office/drawing/2014/main" id="{BF56E8EC-3D43-462C-A0DA-1D4DEFCB4068}"/>
              </a:ext>
            </a:extLst>
          </p:cNvPr>
          <p:cNvGrpSpPr/>
          <p:nvPr/>
        </p:nvGrpSpPr>
        <p:grpSpPr>
          <a:xfrm rot="19799841">
            <a:off x="57143" y="272879"/>
            <a:ext cx="2119195" cy="2124075"/>
            <a:chOff x="1041195" y="-4846483"/>
            <a:chExt cx="2119195" cy="2124075"/>
          </a:xfrm>
        </p:grpSpPr>
        <p:sp>
          <p:nvSpPr>
            <p:cNvPr id="12" name="Csillag: 12 ágú 11">
              <a:extLst>
                <a:ext uri="{FF2B5EF4-FFF2-40B4-BE49-F238E27FC236}">
                  <a16:creationId xmlns:a16="http://schemas.microsoft.com/office/drawing/2014/main" id="{91AADEBE-5877-4519-AFC7-4B34CAB852F9}"/>
                </a:ext>
              </a:extLst>
            </p:cNvPr>
            <p:cNvSpPr/>
            <p:nvPr/>
          </p:nvSpPr>
          <p:spPr>
            <a:xfrm>
              <a:off x="1041195" y="-4846483"/>
              <a:ext cx="2119195" cy="2124075"/>
            </a:xfrm>
            <a:prstGeom prst="star1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Szövegdoboz 12">
              <a:extLst>
                <a:ext uri="{FF2B5EF4-FFF2-40B4-BE49-F238E27FC236}">
                  <a16:creationId xmlns:a16="http://schemas.microsoft.com/office/drawing/2014/main" id="{975E1DCC-0CB5-4234-9E4B-3F9E090FF26A}"/>
                </a:ext>
              </a:extLst>
            </p:cNvPr>
            <p:cNvSpPr txBox="1"/>
            <p:nvPr/>
          </p:nvSpPr>
          <p:spPr>
            <a:xfrm>
              <a:off x="1539974" y="-4384609"/>
              <a:ext cx="1121639" cy="1200329"/>
            </a:xfrm>
            <a:prstGeom prst="rect">
              <a:avLst/>
            </a:prstGeom>
            <a:noFill/>
          </p:spPr>
          <p:txBody>
            <a:bodyPr wrap="square" rtlCol="0">
              <a:spAutoFit/>
            </a:bodyPr>
            <a:lstStyle/>
            <a:p>
              <a:pPr algn="ctr"/>
              <a:r>
                <a:rPr lang="hu-HU" sz="3600" b="1" dirty="0"/>
                <a:t>Kód </a:t>
              </a:r>
            </a:p>
            <a:p>
              <a:pPr algn="ctr"/>
              <a:r>
                <a:rPr lang="hu-HU" sz="3600" b="1" dirty="0"/>
                <a:t>0081</a:t>
              </a:r>
            </a:p>
          </p:txBody>
        </p:sp>
      </p:grpSp>
    </p:spTree>
    <p:extLst>
      <p:ext uri="{BB962C8B-B14F-4D97-AF65-F5344CB8AC3E}">
        <p14:creationId xmlns:p14="http://schemas.microsoft.com/office/powerpoint/2010/main" val="438675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2"/>
            <a:ext cx="9144000" cy="937096"/>
          </a:xfrm>
        </p:spPr>
        <p:txBody>
          <a:bodyPr/>
          <a:lstStyle/>
          <a:p>
            <a:r>
              <a:rPr lang="hu-HU" dirty="0"/>
              <a:t>Szakképző iskolai képzések</a:t>
            </a:r>
          </a:p>
        </p:txBody>
      </p:sp>
      <p:sp>
        <p:nvSpPr>
          <p:cNvPr id="3" name="Alcím 2"/>
          <p:cNvSpPr>
            <a:spLocks noGrp="1"/>
          </p:cNvSpPr>
          <p:nvPr>
            <p:ph type="subTitle" idx="1"/>
          </p:nvPr>
        </p:nvSpPr>
        <p:spPr>
          <a:xfrm>
            <a:off x="1631092" y="1386060"/>
            <a:ext cx="9144000" cy="607497"/>
          </a:xfrm>
          <a:solidFill>
            <a:schemeClr val="accent1"/>
          </a:solidFill>
        </p:spPr>
        <p:txBody>
          <a:bodyPr/>
          <a:lstStyle/>
          <a:p>
            <a:r>
              <a:rPr lang="hu-HU" b="1" dirty="0"/>
              <a:t>Ács</a:t>
            </a:r>
          </a:p>
        </p:txBody>
      </p:sp>
      <p:sp>
        <p:nvSpPr>
          <p:cNvPr id="6" name="Szövegdoboz 5"/>
          <p:cNvSpPr txBox="1"/>
          <p:nvPr/>
        </p:nvSpPr>
        <p:spPr>
          <a:xfrm>
            <a:off x="1859692" y="2486025"/>
            <a:ext cx="9144000" cy="1200329"/>
          </a:xfrm>
          <a:prstGeom prst="rect">
            <a:avLst/>
          </a:prstGeom>
          <a:noFill/>
        </p:spPr>
        <p:txBody>
          <a:bodyPr wrap="square" rtlCol="0">
            <a:spAutoFit/>
          </a:bodyPr>
          <a:lstStyle/>
          <a:p>
            <a:r>
              <a:rPr lang="hu-HU" dirty="0"/>
              <a:t>Építőipar ágazat 3éves képzése, amely szakképzettség megszervezésével zárul.</a:t>
            </a:r>
          </a:p>
          <a:p>
            <a:r>
              <a:rPr lang="hu-HU" dirty="0"/>
              <a:t>Az ács a legrégibb építőipari szakmák egyike, amelyet a hagyományos technikák mellett a gépesítés , előregyártás, </a:t>
            </a:r>
            <a:r>
              <a:rPr lang="hu-HU" dirty="0" err="1"/>
              <a:t>digitalizáció</a:t>
            </a:r>
            <a:r>
              <a:rPr lang="hu-HU" dirty="0"/>
              <a:t> jellemez. Az ács építi a tetőt, bont és felújít, valamint állványzatokat épít és zsaluzatokat szerel.</a:t>
            </a:r>
          </a:p>
        </p:txBody>
      </p:sp>
      <p:pic>
        <p:nvPicPr>
          <p:cNvPr id="7" name="Kép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742" y="4295775"/>
            <a:ext cx="1905000" cy="1905000"/>
          </a:xfrm>
          <a:prstGeom prst="rect">
            <a:avLst/>
          </a:prstGeom>
        </p:spPr>
      </p:pic>
      <p:pic>
        <p:nvPicPr>
          <p:cNvPr id="8" name="Kép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575" y="4295775"/>
            <a:ext cx="1905000" cy="1905000"/>
          </a:xfrm>
          <a:prstGeom prst="rect">
            <a:avLst/>
          </a:prstGeom>
        </p:spPr>
      </p:pic>
      <p:sp>
        <p:nvSpPr>
          <p:cNvPr id="10" name="AutoShape 2" descr="Képtalálat a következőre: „á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12" name="Kép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987" y="4295775"/>
            <a:ext cx="2847975" cy="1905000"/>
          </a:xfrm>
          <a:prstGeom prst="rect">
            <a:avLst/>
          </a:prstGeom>
        </p:spPr>
      </p:pic>
      <p:grpSp>
        <p:nvGrpSpPr>
          <p:cNvPr id="9" name="Csoportba foglalás 8">
            <a:extLst>
              <a:ext uri="{FF2B5EF4-FFF2-40B4-BE49-F238E27FC236}">
                <a16:creationId xmlns:a16="http://schemas.microsoft.com/office/drawing/2014/main" id="{2F6BC00E-1ED3-48F6-9077-58525A9D7C0B}"/>
              </a:ext>
            </a:extLst>
          </p:cNvPr>
          <p:cNvGrpSpPr/>
          <p:nvPr/>
        </p:nvGrpSpPr>
        <p:grpSpPr>
          <a:xfrm rot="19799841">
            <a:off x="57143" y="272879"/>
            <a:ext cx="2119195" cy="2124075"/>
            <a:chOff x="1041195" y="-4846483"/>
            <a:chExt cx="2119195" cy="2124075"/>
          </a:xfrm>
        </p:grpSpPr>
        <p:sp>
          <p:nvSpPr>
            <p:cNvPr id="11" name="Csillag: 12 ágú 10">
              <a:extLst>
                <a:ext uri="{FF2B5EF4-FFF2-40B4-BE49-F238E27FC236}">
                  <a16:creationId xmlns:a16="http://schemas.microsoft.com/office/drawing/2014/main" id="{92BABE7A-4A42-47C8-82DF-B0E32BEC464A}"/>
                </a:ext>
              </a:extLst>
            </p:cNvPr>
            <p:cNvSpPr/>
            <p:nvPr/>
          </p:nvSpPr>
          <p:spPr>
            <a:xfrm>
              <a:off x="1041195" y="-4846483"/>
              <a:ext cx="2119195" cy="2124075"/>
            </a:xfrm>
            <a:prstGeom prst="star1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Szövegdoboz 12">
              <a:extLst>
                <a:ext uri="{FF2B5EF4-FFF2-40B4-BE49-F238E27FC236}">
                  <a16:creationId xmlns:a16="http://schemas.microsoft.com/office/drawing/2014/main" id="{85024713-1382-4A68-812E-73A3805FB086}"/>
                </a:ext>
              </a:extLst>
            </p:cNvPr>
            <p:cNvSpPr txBox="1"/>
            <p:nvPr/>
          </p:nvSpPr>
          <p:spPr>
            <a:xfrm>
              <a:off x="1531725" y="-4389372"/>
              <a:ext cx="1121639" cy="1200329"/>
            </a:xfrm>
            <a:prstGeom prst="rect">
              <a:avLst/>
            </a:prstGeom>
            <a:noFill/>
          </p:spPr>
          <p:txBody>
            <a:bodyPr wrap="square" rtlCol="0">
              <a:spAutoFit/>
            </a:bodyPr>
            <a:lstStyle/>
            <a:p>
              <a:pPr algn="ctr"/>
              <a:r>
                <a:rPr lang="hu-HU" sz="3600" b="1" dirty="0"/>
                <a:t>Kód </a:t>
              </a:r>
            </a:p>
            <a:p>
              <a:pPr algn="ctr"/>
              <a:r>
                <a:rPr lang="hu-HU" sz="3600" b="1" dirty="0"/>
                <a:t>0082</a:t>
              </a:r>
            </a:p>
          </p:txBody>
        </p:sp>
      </p:grpSp>
    </p:spTree>
    <p:extLst>
      <p:ext uri="{BB962C8B-B14F-4D97-AF65-F5344CB8AC3E}">
        <p14:creationId xmlns:p14="http://schemas.microsoft.com/office/powerpoint/2010/main" val="844795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2"/>
            <a:ext cx="9144000" cy="937096"/>
          </a:xfrm>
        </p:spPr>
        <p:txBody>
          <a:bodyPr/>
          <a:lstStyle/>
          <a:p>
            <a:r>
              <a:rPr lang="hu-HU" dirty="0"/>
              <a:t>Szakképző iskolai képzések</a:t>
            </a:r>
          </a:p>
        </p:txBody>
      </p:sp>
      <p:sp>
        <p:nvSpPr>
          <p:cNvPr id="3" name="Alcím 2"/>
          <p:cNvSpPr>
            <a:spLocks noGrp="1"/>
          </p:cNvSpPr>
          <p:nvPr>
            <p:ph type="subTitle" idx="1"/>
          </p:nvPr>
        </p:nvSpPr>
        <p:spPr>
          <a:xfrm>
            <a:off x="1631092" y="1386061"/>
            <a:ext cx="9144000" cy="423690"/>
          </a:xfrm>
          <a:solidFill>
            <a:schemeClr val="accent1"/>
          </a:solidFill>
        </p:spPr>
        <p:txBody>
          <a:bodyPr>
            <a:normAutofit/>
          </a:bodyPr>
          <a:lstStyle/>
          <a:p>
            <a:r>
              <a:rPr lang="hu-HU" b="1" dirty="0"/>
              <a:t>Bádogos</a:t>
            </a:r>
          </a:p>
        </p:txBody>
      </p:sp>
      <p:sp>
        <p:nvSpPr>
          <p:cNvPr id="6" name="Szövegdoboz 5"/>
          <p:cNvSpPr txBox="1"/>
          <p:nvPr/>
        </p:nvSpPr>
        <p:spPr>
          <a:xfrm>
            <a:off x="1469167" y="2057400"/>
            <a:ext cx="9467850" cy="1754326"/>
          </a:xfrm>
          <a:prstGeom prst="rect">
            <a:avLst/>
          </a:prstGeom>
          <a:noFill/>
        </p:spPr>
        <p:txBody>
          <a:bodyPr wrap="square" rtlCol="0">
            <a:spAutoFit/>
          </a:bodyPr>
          <a:lstStyle/>
          <a:p>
            <a:r>
              <a:rPr lang="hu-HU" dirty="0"/>
              <a:t>Építőipar ágazat 3 éves képzése, amely szakképzettség megszerzésével zárul. A bádogos az épületek tetőzetének és homlokzatainak fedését készíti el a betervezett fémlemezből, javítja és karbantartja azokat. A bádogos készíti el a kis- és nagyelemes fedésű tetők szegélyezéseit, az áttörések keretezéseit, valamint a hozzá tartozó vízelvezetési szerkezeteket is ő szereli fel és tartja karban.</a:t>
            </a:r>
          </a:p>
          <a:p>
            <a:r>
              <a:rPr lang="hu-HU" dirty="0"/>
              <a:t>Ajánlott minden fiatal számára, aki kreatív gondolkodású és jó a kézügyessége, valamint nem fél a magasságtól.</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640" y="4378023"/>
            <a:ext cx="2619375" cy="1743075"/>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500" y="4378023"/>
            <a:ext cx="2857500" cy="1600200"/>
          </a:xfrm>
          <a:prstGeom prst="rect">
            <a:avLst/>
          </a:prstGeom>
        </p:spPr>
      </p:pic>
      <p:pic>
        <p:nvPicPr>
          <p:cNvPr id="7" name="Kép 6">
            <a:extLst>
              <a:ext uri="{FF2B5EF4-FFF2-40B4-BE49-F238E27FC236}">
                <a16:creationId xmlns:a16="http://schemas.microsoft.com/office/drawing/2014/main" id="{CB1186ED-0052-4071-BABF-6772A9C0C605}"/>
              </a:ext>
            </a:extLst>
          </p:cNvPr>
          <p:cNvPicPr>
            <a:picLocks noChangeAspect="1"/>
          </p:cNvPicPr>
          <p:nvPr/>
        </p:nvPicPr>
        <p:blipFill>
          <a:blip r:embed="rId4"/>
          <a:stretch>
            <a:fillRect/>
          </a:stretch>
        </p:blipFill>
        <p:spPr>
          <a:xfrm>
            <a:off x="5175714" y="4378023"/>
            <a:ext cx="1840572" cy="1840572"/>
          </a:xfrm>
          <a:prstGeom prst="rect">
            <a:avLst/>
          </a:prstGeom>
        </p:spPr>
      </p:pic>
      <p:grpSp>
        <p:nvGrpSpPr>
          <p:cNvPr id="8" name="Csoportba foglalás 7">
            <a:extLst>
              <a:ext uri="{FF2B5EF4-FFF2-40B4-BE49-F238E27FC236}">
                <a16:creationId xmlns:a16="http://schemas.microsoft.com/office/drawing/2014/main" id="{D4C06B33-8854-47D1-9EEA-07B3EEC0D161}"/>
              </a:ext>
            </a:extLst>
          </p:cNvPr>
          <p:cNvGrpSpPr/>
          <p:nvPr/>
        </p:nvGrpSpPr>
        <p:grpSpPr>
          <a:xfrm rot="19799841">
            <a:off x="57143" y="272879"/>
            <a:ext cx="2119195" cy="2124075"/>
            <a:chOff x="1041195" y="-4846483"/>
            <a:chExt cx="2119195" cy="2124075"/>
          </a:xfrm>
        </p:grpSpPr>
        <p:sp>
          <p:nvSpPr>
            <p:cNvPr id="9" name="Csillag: 12 ágú 8">
              <a:extLst>
                <a:ext uri="{FF2B5EF4-FFF2-40B4-BE49-F238E27FC236}">
                  <a16:creationId xmlns:a16="http://schemas.microsoft.com/office/drawing/2014/main" id="{BF31FD5F-1C45-4720-979D-916358D57F17}"/>
                </a:ext>
              </a:extLst>
            </p:cNvPr>
            <p:cNvSpPr/>
            <p:nvPr/>
          </p:nvSpPr>
          <p:spPr>
            <a:xfrm>
              <a:off x="1041195" y="-4846483"/>
              <a:ext cx="2119195" cy="2124075"/>
            </a:xfrm>
            <a:prstGeom prst="star1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Szövegdoboz 9">
              <a:extLst>
                <a:ext uri="{FF2B5EF4-FFF2-40B4-BE49-F238E27FC236}">
                  <a16:creationId xmlns:a16="http://schemas.microsoft.com/office/drawing/2014/main" id="{76EB88E5-94E5-4C5C-8649-ACA08898D07E}"/>
                </a:ext>
              </a:extLst>
            </p:cNvPr>
            <p:cNvSpPr txBox="1"/>
            <p:nvPr/>
          </p:nvSpPr>
          <p:spPr>
            <a:xfrm>
              <a:off x="1539974" y="-4384609"/>
              <a:ext cx="1121639" cy="1200329"/>
            </a:xfrm>
            <a:prstGeom prst="rect">
              <a:avLst/>
            </a:prstGeom>
            <a:noFill/>
          </p:spPr>
          <p:txBody>
            <a:bodyPr wrap="square" rtlCol="0">
              <a:spAutoFit/>
            </a:bodyPr>
            <a:lstStyle/>
            <a:p>
              <a:pPr algn="ctr"/>
              <a:r>
                <a:rPr lang="hu-HU" sz="3600" b="1" dirty="0"/>
                <a:t>Kód </a:t>
              </a:r>
            </a:p>
            <a:p>
              <a:pPr algn="ctr"/>
              <a:r>
                <a:rPr lang="hu-HU" sz="3600" b="1" dirty="0"/>
                <a:t>0082</a:t>
              </a:r>
            </a:p>
          </p:txBody>
        </p:sp>
      </p:grpSp>
    </p:spTree>
    <p:extLst>
      <p:ext uri="{BB962C8B-B14F-4D97-AF65-F5344CB8AC3E}">
        <p14:creationId xmlns:p14="http://schemas.microsoft.com/office/powerpoint/2010/main" val="2711202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2"/>
            <a:ext cx="9144000" cy="937096"/>
          </a:xfrm>
        </p:spPr>
        <p:txBody>
          <a:bodyPr/>
          <a:lstStyle/>
          <a:p>
            <a:r>
              <a:rPr lang="hu-HU" dirty="0"/>
              <a:t>Szakképző iskolai képzések</a:t>
            </a:r>
          </a:p>
        </p:txBody>
      </p:sp>
      <p:sp>
        <p:nvSpPr>
          <p:cNvPr id="3" name="Alcím 2"/>
          <p:cNvSpPr>
            <a:spLocks noGrp="1"/>
          </p:cNvSpPr>
          <p:nvPr>
            <p:ph type="subTitle" idx="1"/>
          </p:nvPr>
        </p:nvSpPr>
        <p:spPr>
          <a:xfrm>
            <a:off x="1631092" y="1386060"/>
            <a:ext cx="9144000" cy="607497"/>
          </a:xfrm>
          <a:solidFill>
            <a:schemeClr val="accent1"/>
          </a:solidFill>
        </p:spPr>
        <p:txBody>
          <a:bodyPr/>
          <a:lstStyle/>
          <a:p>
            <a:r>
              <a:rPr lang="hu-HU" b="1" dirty="0"/>
              <a:t>Burkoló</a:t>
            </a:r>
          </a:p>
        </p:txBody>
      </p:sp>
      <p:sp>
        <p:nvSpPr>
          <p:cNvPr id="6" name="Szövegdoboz 5"/>
          <p:cNvSpPr txBox="1"/>
          <p:nvPr/>
        </p:nvSpPr>
        <p:spPr>
          <a:xfrm>
            <a:off x="1524000" y="2247900"/>
            <a:ext cx="9534525" cy="830997"/>
          </a:xfrm>
          <a:prstGeom prst="rect">
            <a:avLst/>
          </a:prstGeom>
          <a:noFill/>
        </p:spPr>
        <p:txBody>
          <a:bodyPr wrap="square" rtlCol="0">
            <a:spAutoFit/>
          </a:bodyPr>
          <a:lstStyle/>
          <a:p>
            <a:r>
              <a:rPr lang="hu-HU" sz="1600" dirty="0"/>
              <a:t>A burkoló szakember műszaki tervek alapján elkészíti, javítja, felújítja és bontja az épületek beltéri-, kültéri-, oldalfal-, mennyezet és padlófelületeinek hideg- és melegburkolatát, térburkolatát, valamint az épületdíszítő burkolatait. Elkészíti, javítja, felújítja és bontja a homlokzat-, lábazat-, lépcső- és térburkolatokat.</a:t>
            </a:r>
          </a:p>
        </p:txBody>
      </p:sp>
      <p:pic>
        <p:nvPicPr>
          <p:cNvPr id="7" name="Kép 6">
            <a:extLst>
              <a:ext uri="{FF2B5EF4-FFF2-40B4-BE49-F238E27FC236}">
                <a16:creationId xmlns:a16="http://schemas.microsoft.com/office/drawing/2014/main" id="{C3F4BFEA-09FF-4BE7-AE14-19EE29D00716}"/>
              </a:ext>
            </a:extLst>
          </p:cNvPr>
          <p:cNvPicPr>
            <a:picLocks noChangeAspect="1"/>
          </p:cNvPicPr>
          <p:nvPr/>
        </p:nvPicPr>
        <p:blipFill>
          <a:blip r:embed="rId2"/>
          <a:stretch>
            <a:fillRect/>
          </a:stretch>
        </p:blipFill>
        <p:spPr>
          <a:xfrm>
            <a:off x="4194494" y="3284988"/>
            <a:ext cx="3384259" cy="3384259"/>
          </a:xfrm>
          <a:prstGeom prst="rect">
            <a:avLst/>
          </a:prstGeom>
        </p:spPr>
      </p:pic>
      <p:grpSp>
        <p:nvGrpSpPr>
          <p:cNvPr id="8" name="Csoportba foglalás 7">
            <a:extLst>
              <a:ext uri="{FF2B5EF4-FFF2-40B4-BE49-F238E27FC236}">
                <a16:creationId xmlns:a16="http://schemas.microsoft.com/office/drawing/2014/main" id="{A250D67A-AA50-4E7E-95F1-00A9F838DC1E}"/>
              </a:ext>
            </a:extLst>
          </p:cNvPr>
          <p:cNvGrpSpPr/>
          <p:nvPr/>
        </p:nvGrpSpPr>
        <p:grpSpPr>
          <a:xfrm rot="19799841">
            <a:off x="57143" y="272879"/>
            <a:ext cx="2119195" cy="2124075"/>
            <a:chOff x="1041195" y="-4846483"/>
            <a:chExt cx="2119195" cy="2124075"/>
          </a:xfrm>
        </p:grpSpPr>
        <p:sp>
          <p:nvSpPr>
            <p:cNvPr id="9" name="Csillag: 12 ágú 8">
              <a:extLst>
                <a:ext uri="{FF2B5EF4-FFF2-40B4-BE49-F238E27FC236}">
                  <a16:creationId xmlns:a16="http://schemas.microsoft.com/office/drawing/2014/main" id="{570FBE96-D910-40D2-A45A-FEF137EEFFCD}"/>
                </a:ext>
              </a:extLst>
            </p:cNvPr>
            <p:cNvSpPr/>
            <p:nvPr/>
          </p:nvSpPr>
          <p:spPr>
            <a:xfrm>
              <a:off x="1041195" y="-4846483"/>
              <a:ext cx="2119195" cy="2124075"/>
            </a:xfrm>
            <a:prstGeom prst="star1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Szövegdoboz 9">
              <a:extLst>
                <a:ext uri="{FF2B5EF4-FFF2-40B4-BE49-F238E27FC236}">
                  <a16:creationId xmlns:a16="http://schemas.microsoft.com/office/drawing/2014/main" id="{5CC33296-6C47-411F-B4FA-64EE8208779B}"/>
                </a:ext>
              </a:extLst>
            </p:cNvPr>
            <p:cNvSpPr txBox="1"/>
            <p:nvPr/>
          </p:nvSpPr>
          <p:spPr>
            <a:xfrm>
              <a:off x="1539974" y="-4384609"/>
              <a:ext cx="1121639" cy="1200329"/>
            </a:xfrm>
            <a:prstGeom prst="rect">
              <a:avLst/>
            </a:prstGeom>
            <a:noFill/>
          </p:spPr>
          <p:txBody>
            <a:bodyPr wrap="square" rtlCol="0">
              <a:spAutoFit/>
            </a:bodyPr>
            <a:lstStyle/>
            <a:p>
              <a:pPr algn="ctr"/>
              <a:r>
                <a:rPr lang="hu-HU" sz="3600" b="1" dirty="0"/>
                <a:t>Kód </a:t>
              </a:r>
            </a:p>
            <a:p>
              <a:pPr algn="ctr"/>
              <a:r>
                <a:rPr lang="hu-HU" sz="3600" b="1" dirty="0"/>
                <a:t>0082</a:t>
              </a:r>
            </a:p>
          </p:txBody>
        </p:sp>
      </p:grpSp>
    </p:spTree>
    <p:extLst>
      <p:ext uri="{BB962C8B-B14F-4D97-AF65-F5344CB8AC3E}">
        <p14:creationId xmlns:p14="http://schemas.microsoft.com/office/powerpoint/2010/main" val="2599624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2"/>
            <a:ext cx="9144000" cy="937096"/>
          </a:xfrm>
        </p:spPr>
        <p:txBody>
          <a:bodyPr/>
          <a:lstStyle/>
          <a:p>
            <a:r>
              <a:rPr lang="hu-HU" dirty="0"/>
              <a:t>Szakképző iskolai képzések</a:t>
            </a:r>
          </a:p>
        </p:txBody>
      </p:sp>
      <p:sp>
        <p:nvSpPr>
          <p:cNvPr id="3" name="Alcím 2"/>
          <p:cNvSpPr>
            <a:spLocks noGrp="1"/>
          </p:cNvSpPr>
          <p:nvPr>
            <p:ph type="subTitle" idx="1"/>
          </p:nvPr>
        </p:nvSpPr>
        <p:spPr>
          <a:xfrm>
            <a:off x="1631092" y="1386060"/>
            <a:ext cx="9144000" cy="452265"/>
          </a:xfrm>
          <a:solidFill>
            <a:schemeClr val="accent1"/>
          </a:solidFill>
        </p:spPr>
        <p:txBody>
          <a:bodyPr>
            <a:normAutofit/>
          </a:bodyPr>
          <a:lstStyle/>
          <a:p>
            <a:r>
              <a:rPr lang="hu-HU" b="1" dirty="0"/>
              <a:t>Festő, mázoló, tapétázó</a:t>
            </a:r>
          </a:p>
        </p:txBody>
      </p:sp>
      <p:sp>
        <p:nvSpPr>
          <p:cNvPr id="6" name="Szövegdoboz 5"/>
          <p:cNvSpPr txBox="1"/>
          <p:nvPr/>
        </p:nvSpPr>
        <p:spPr>
          <a:xfrm>
            <a:off x="1866900" y="2190750"/>
            <a:ext cx="8086725" cy="2308324"/>
          </a:xfrm>
          <a:prstGeom prst="rect">
            <a:avLst/>
          </a:prstGeom>
          <a:noFill/>
        </p:spPr>
        <p:txBody>
          <a:bodyPr wrap="square" rtlCol="0">
            <a:spAutoFit/>
          </a:bodyPr>
          <a:lstStyle/>
          <a:p>
            <a:r>
              <a:rPr lang="hu-HU" dirty="0"/>
              <a:t>Építőipar ágazat 3éves képzése, amely szakképzettség megszervezésével zárul.</a:t>
            </a:r>
          </a:p>
          <a:p>
            <a:r>
              <a:rPr lang="hu-HU" dirty="0"/>
              <a:t>Festő, mázoló, tapétázó feladata a különféle alapfelületek festése, mázolása, díszítése, megóvása a környezet hatásaival szemben.</a:t>
            </a:r>
          </a:p>
          <a:p>
            <a:r>
              <a:rPr lang="hu-HU" dirty="0"/>
              <a:t>A megfelelő bevonatrendszer kiválasztásához elengedhetetlen a szakszerű </a:t>
            </a:r>
            <a:r>
              <a:rPr lang="hu-HU" dirty="0" err="1"/>
              <a:t>felületdiagnisztika</a:t>
            </a:r>
            <a:r>
              <a:rPr lang="hu-HU" dirty="0"/>
              <a:t>, majd a felület előkészítése- előkezelése. Tevékenységét a kézi és gépi festési technológiák alkalmazásával önállóan, a munka, környezetvédelmi, és biztonsági előírások szerint végzi. A festési folyamat alkalmazásán keresztül részt vesz az építőipari technológiai folyamatokban.</a:t>
            </a:r>
          </a:p>
        </p:txBody>
      </p:sp>
      <p:grpSp>
        <p:nvGrpSpPr>
          <p:cNvPr id="8" name="Csoportba foglalás 7">
            <a:extLst>
              <a:ext uri="{FF2B5EF4-FFF2-40B4-BE49-F238E27FC236}">
                <a16:creationId xmlns:a16="http://schemas.microsoft.com/office/drawing/2014/main" id="{23E3B72F-7619-4065-8EB4-D5D411BF51BC}"/>
              </a:ext>
            </a:extLst>
          </p:cNvPr>
          <p:cNvGrpSpPr/>
          <p:nvPr/>
        </p:nvGrpSpPr>
        <p:grpSpPr>
          <a:xfrm rot="19799841">
            <a:off x="57143" y="272879"/>
            <a:ext cx="2119195" cy="2124075"/>
            <a:chOff x="1041195" y="-4846483"/>
            <a:chExt cx="2119195" cy="2124075"/>
          </a:xfrm>
        </p:grpSpPr>
        <p:sp>
          <p:nvSpPr>
            <p:cNvPr id="9" name="Csillag: 12 ágú 8">
              <a:extLst>
                <a:ext uri="{FF2B5EF4-FFF2-40B4-BE49-F238E27FC236}">
                  <a16:creationId xmlns:a16="http://schemas.microsoft.com/office/drawing/2014/main" id="{C094856E-D789-46EA-A04A-B29B3A00887E}"/>
                </a:ext>
              </a:extLst>
            </p:cNvPr>
            <p:cNvSpPr/>
            <p:nvPr/>
          </p:nvSpPr>
          <p:spPr>
            <a:xfrm>
              <a:off x="1041195" y="-4846483"/>
              <a:ext cx="2119195" cy="2124075"/>
            </a:xfrm>
            <a:prstGeom prst="star1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Szövegdoboz 9">
              <a:extLst>
                <a:ext uri="{FF2B5EF4-FFF2-40B4-BE49-F238E27FC236}">
                  <a16:creationId xmlns:a16="http://schemas.microsoft.com/office/drawing/2014/main" id="{3904934B-CCD9-46AD-A456-F40EE44780D3}"/>
                </a:ext>
              </a:extLst>
            </p:cNvPr>
            <p:cNvSpPr txBox="1"/>
            <p:nvPr/>
          </p:nvSpPr>
          <p:spPr>
            <a:xfrm>
              <a:off x="1539974" y="-4384609"/>
              <a:ext cx="1121639" cy="1200329"/>
            </a:xfrm>
            <a:prstGeom prst="rect">
              <a:avLst/>
            </a:prstGeom>
            <a:noFill/>
          </p:spPr>
          <p:txBody>
            <a:bodyPr wrap="square" rtlCol="0">
              <a:spAutoFit/>
            </a:bodyPr>
            <a:lstStyle/>
            <a:p>
              <a:pPr algn="ctr"/>
              <a:r>
                <a:rPr lang="hu-HU" sz="3600" b="1" dirty="0"/>
                <a:t>Kód </a:t>
              </a:r>
            </a:p>
            <a:p>
              <a:pPr algn="ctr"/>
              <a:r>
                <a:rPr lang="hu-HU" sz="3600" b="1" dirty="0"/>
                <a:t>0082</a:t>
              </a:r>
            </a:p>
          </p:txBody>
        </p:sp>
      </p:grpSp>
      <p:pic>
        <p:nvPicPr>
          <p:cNvPr id="4" name="Kép 3">
            <a:extLst>
              <a:ext uri="{FF2B5EF4-FFF2-40B4-BE49-F238E27FC236}">
                <a16:creationId xmlns:a16="http://schemas.microsoft.com/office/drawing/2014/main" id="{0618368E-5B74-4DF2-80CF-FDF2C40390A2}"/>
              </a:ext>
            </a:extLst>
          </p:cNvPr>
          <p:cNvPicPr>
            <a:picLocks noChangeAspect="1"/>
          </p:cNvPicPr>
          <p:nvPr/>
        </p:nvPicPr>
        <p:blipFill>
          <a:blip r:embed="rId2"/>
          <a:stretch>
            <a:fillRect/>
          </a:stretch>
        </p:blipFill>
        <p:spPr>
          <a:xfrm>
            <a:off x="9676701" y="4213680"/>
            <a:ext cx="1954240" cy="2605653"/>
          </a:xfrm>
          <a:prstGeom prst="rect">
            <a:avLst/>
          </a:prstGeom>
        </p:spPr>
      </p:pic>
    </p:spTree>
    <p:extLst>
      <p:ext uri="{BB962C8B-B14F-4D97-AF65-F5344CB8AC3E}">
        <p14:creationId xmlns:p14="http://schemas.microsoft.com/office/powerpoint/2010/main" val="1954218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2"/>
            <a:ext cx="9144000" cy="937096"/>
          </a:xfrm>
        </p:spPr>
        <p:txBody>
          <a:bodyPr/>
          <a:lstStyle/>
          <a:p>
            <a:r>
              <a:rPr lang="hu-HU" dirty="0"/>
              <a:t>Szakképző iskolai képzések</a:t>
            </a:r>
          </a:p>
        </p:txBody>
      </p:sp>
      <p:sp>
        <p:nvSpPr>
          <p:cNvPr id="3" name="Alcím 2"/>
          <p:cNvSpPr>
            <a:spLocks noGrp="1"/>
          </p:cNvSpPr>
          <p:nvPr>
            <p:ph type="subTitle" idx="1"/>
          </p:nvPr>
        </p:nvSpPr>
        <p:spPr>
          <a:xfrm>
            <a:off x="1631092" y="1386061"/>
            <a:ext cx="9144000" cy="442740"/>
          </a:xfrm>
          <a:solidFill>
            <a:schemeClr val="accent1"/>
          </a:solidFill>
        </p:spPr>
        <p:txBody>
          <a:bodyPr>
            <a:normAutofit/>
          </a:bodyPr>
          <a:lstStyle/>
          <a:p>
            <a:r>
              <a:rPr lang="hu-HU" b="1" dirty="0"/>
              <a:t>Tetőfedő</a:t>
            </a:r>
          </a:p>
        </p:txBody>
      </p:sp>
      <p:sp>
        <p:nvSpPr>
          <p:cNvPr id="6" name="Szövegdoboz 5"/>
          <p:cNvSpPr txBox="1"/>
          <p:nvPr/>
        </p:nvSpPr>
        <p:spPr>
          <a:xfrm>
            <a:off x="1631092" y="2295525"/>
            <a:ext cx="8620125" cy="2308324"/>
          </a:xfrm>
          <a:prstGeom prst="rect">
            <a:avLst/>
          </a:prstGeom>
          <a:noFill/>
        </p:spPr>
        <p:txBody>
          <a:bodyPr wrap="square" rtlCol="0">
            <a:spAutoFit/>
          </a:bodyPr>
          <a:lstStyle/>
          <a:p>
            <a:pPr algn="just"/>
            <a:r>
              <a:rPr lang="hu-HU" dirty="0"/>
              <a:t>Építőipar ágazat képzése, amely szakképzettség megszerzésével zárul. Felel az épület csapadék elleni védelméért. Munkaterülete a magastetők. Feladatkörébe tartoznak a kiselemes cserép- és palafedések, a nagytáblás homlokzatburkolat, beton, kerámia és természetes fedések. A nagyon látványos fedésű tetőket is tetőfedők építik. A motivált tanulók részt vehetnek hazai és nemzetközi szakmai versenyeken. A magyar versenyzők rendszerint a nemzetközi élmezőnyben végeznek öregbítve a tetőfedők jó hírnevét.</a:t>
            </a:r>
          </a:p>
          <a:p>
            <a:pPr algn="just"/>
            <a:r>
              <a:rPr lang="hu-HU" dirty="0"/>
              <a:t>Ajánlott minden </a:t>
            </a:r>
            <a:r>
              <a:rPr lang="hu-HU" dirty="0" err="1"/>
              <a:t>ﬁatal</a:t>
            </a:r>
            <a:r>
              <a:rPr lang="hu-HU" dirty="0"/>
              <a:t> számára, akit vonz a magasság, szereti a </a:t>
            </a:r>
            <a:r>
              <a:rPr lang="hu-HU" dirty="0" err="1"/>
              <a:t>mozgalmasságot</a:t>
            </a:r>
            <a:r>
              <a:rPr lang="hu-HU" dirty="0"/>
              <a:t>, szeret alkotni, építeni és fával dolgozni.</a:t>
            </a:r>
          </a:p>
        </p:txBody>
      </p:sp>
      <p:pic>
        <p:nvPicPr>
          <p:cNvPr id="11" name="Kép 10">
            <a:extLst>
              <a:ext uri="{FF2B5EF4-FFF2-40B4-BE49-F238E27FC236}">
                <a16:creationId xmlns:a16="http://schemas.microsoft.com/office/drawing/2014/main" id="{856D449C-061E-4953-A46A-406BA02D7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787" y="4746483"/>
            <a:ext cx="2847975" cy="1779985"/>
          </a:xfrm>
          <a:prstGeom prst="rect">
            <a:avLst/>
          </a:prstGeom>
        </p:spPr>
      </p:pic>
      <p:pic>
        <p:nvPicPr>
          <p:cNvPr id="13" name="Kép 12">
            <a:extLst>
              <a:ext uri="{FF2B5EF4-FFF2-40B4-BE49-F238E27FC236}">
                <a16:creationId xmlns:a16="http://schemas.microsoft.com/office/drawing/2014/main" id="{ACDE928A-1EA1-429B-9B37-AAC7AEC6BD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524000" y="4777626"/>
            <a:ext cx="2983335" cy="1790001"/>
          </a:xfrm>
          <a:prstGeom prst="rect">
            <a:avLst/>
          </a:prstGeom>
        </p:spPr>
      </p:pic>
      <p:pic>
        <p:nvPicPr>
          <p:cNvPr id="15" name="Kép 14">
            <a:extLst>
              <a:ext uri="{FF2B5EF4-FFF2-40B4-BE49-F238E27FC236}">
                <a16:creationId xmlns:a16="http://schemas.microsoft.com/office/drawing/2014/main" id="{75530CD5-0D0D-4FE1-9974-789818D2B2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7666" y="4746483"/>
            <a:ext cx="2667001" cy="1787339"/>
          </a:xfrm>
          <a:prstGeom prst="rect">
            <a:avLst/>
          </a:prstGeom>
        </p:spPr>
      </p:pic>
      <p:grpSp>
        <p:nvGrpSpPr>
          <p:cNvPr id="16" name="Csoportba foglalás 15">
            <a:extLst>
              <a:ext uri="{FF2B5EF4-FFF2-40B4-BE49-F238E27FC236}">
                <a16:creationId xmlns:a16="http://schemas.microsoft.com/office/drawing/2014/main" id="{4C053CA6-020B-4542-8FDD-45A51677FDA5}"/>
              </a:ext>
            </a:extLst>
          </p:cNvPr>
          <p:cNvGrpSpPr/>
          <p:nvPr/>
        </p:nvGrpSpPr>
        <p:grpSpPr>
          <a:xfrm rot="19799841">
            <a:off x="57143" y="272879"/>
            <a:ext cx="2119195" cy="2124075"/>
            <a:chOff x="1041195" y="-4846483"/>
            <a:chExt cx="2119195" cy="2124075"/>
          </a:xfrm>
        </p:grpSpPr>
        <p:sp>
          <p:nvSpPr>
            <p:cNvPr id="17" name="Csillag: 12 ágú 16">
              <a:extLst>
                <a:ext uri="{FF2B5EF4-FFF2-40B4-BE49-F238E27FC236}">
                  <a16:creationId xmlns:a16="http://schemas.microsoft.com/office/drawing/2014/main" id="{75024F9C-52EC-4167-BCCF-C28242E53CF2}"/>
                </a:ext>
              </a:extLst>
            </p:cNvPr>
            <p:cNvSpPr/>
            <p:nvPr/>
          </p:nvSpPr>
          <p:spPr>
            <a:xfrm>
              <a:off x="1041195" y="-4846483"/>
              <a:ext cx="2119195" cy="2124075"/>
            </a:xfrm>
            <a:prstGeom prst="star1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 name="Szövegdoboz 17">
              <a:extLst>
                <a:ext uri="{FF2B5EF4-FFF2-40B4-BE49-F238E27FC236}">
                  <a16:creationId xmlns:a16="http://schemas.microsoft.com/office/drawing/2014/main" id="{1CC12CD8-0201-458A-BC6F-FA5D9696A21C}"/>
                </a:ext>
              </a:extLst>
            </p:cNvPr>
            <p:cNvSpPr txBox="1"/>
            <p:nvPr/>
          </p:nvSpPr>
          <p:spPr>
            <a:xfrm>
              <a:off x="1539974" y="-4384609"/>
              <a:ext cx="1121639" cy="1200329"/>
            </a:xfrm>
            <a:prstGeom prst="rect">
              <a:avLst/>
            </a:prstGeom>
            <a:noFill/>
          </p:spPr>
          <p:txBody>
            <a:bodyPr wrap="square" rtlCol="0">
              <a:spAutoFit/>
            </a:bodyPr>
            <a:lstStyle/>
            <a:p>
              <a:pPr algn="ctr"/>
              <a:r>
                <a:rPr lang="hu-HU" sz="3600" b="1" dirty="0"/>
                <a:t>Kód </a:t>
              </a:r>
            </a:p>
            <a:p>
              <a:pPr algn="ctr"/>
              <a:r>
                <a:rPr lang="hu-HU" sz="3600" b="1" dirty="0"/>
                <a:t>0082</a:t>
              </a:r>
            </a:p>
          </p:txBody>
        </p:sp>
      </p:grpSp>
    </p:spTree>
    <p:extLst>
      <p:ext uri="{BB962C8B-B14F-4D97-AF65-F5344CB8AC3E}">
        <p14:creationId xmlns:p14="http://schemas.microsoft.com/office/powerpoint/2010/main" val="2803949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2"/>
            <a:ext cx="9144000" cy="937096"/>
          </a:xfrm>
        </p:spPr>
        <p:txBody>
          <a:bodyPr/>
          <a:lstStyle/>
          <a:p>
            <a:r>
              <a:rPr lang="hu-HU" dirty="0"/>
              <a:t>Szakképző iskolai képzések</a:t>
            </a:r>
          </a:p>
        </p:txBody>
      </p:sp>
      <p:sp>
        <p:nvSpPr>
          <p:cNvPr id="3" name="Alcím 2"/>
          <p:cNvSpPr>
            <a:spLocks noGrp="1"/>
          </p:cNvSpPr>
          <p:nvPr>
            <p:ph type="subTitle" idx="1"/>
          </p:nvPr>
        </p:nvSpPr>
        <p:spPr>
          <a:xfrm>
            <a:off x="1631092" y="1386061"/>
            <a:ext cx="9144000" cy="423690"/>
          </a:xfrm>
          <a:solidFill>
            <a:schemeClr val="accent1"/>
          </a:solidFill>
        </p:spPr>
        <p:txBody>
          <a:bodyPr>
            <a:normAutofit/>
          </a:bodyPr>
          <a:lstStyle/>
          <a:p>
            <a:r>
              <a:rPr lang="hu-HU" b="1" dirty="0"/>
              <a:t>Asztalos</a:t>
            </a:r>
          </a:p>
        </p:txBody>
      </p:sp>
      <p:sp>
        <p:nvSpPr>
          <p:cNvPr id="5" name="Szövegdoboz 4"/>
          <p:cNvSpPr txBox="1"/>
          <p:nvPr/>
        </p:nvSpPr>
        <p:spPr>
          <a:xfrm>
            <a:off x="2400300" y="2438400"/>
            <a:ext cx="8115300" cy="1477328"/>
          </a:xfrm>
          <a:prstGeom prst="rect">
            <a:avLst/>
          </a:prstGeom>
          <a:noFill/>
        </p:spPr>
        <p:txBody>
          <a:bodyPr wrap="square" rtlCol="0">
            <a:spAutoFit/>
          </a:bodyPr>
          <a:lstStyle/>
          <a:p>
            <a:r>
              <a:rPr lang="hu-HU" dirty="0"/>
              <a:t>Kreatív ágazat </a:t>
            </a:r>
            <a:r>
              <a:rPr lang="hu-HU" dirty="0" err="1"/>
              <a:t>ágazat</a:t>
            </a:r>
            <a:r>
              <a:rPr lang="hu-HU" dirty="0"/>
              <a:t> 3 éves képzése, amely szakképzettség megszervezésével zárul.</a:t>
            </a:r>
          </a:p>
          <a:p>
            <a:r>
              <a:rPr lang="hu-HU" dirty="0"/>
              <a:t>Az asztalos egy olyan faipari szakma, amelyet a hagyományos kézműves munka mellett a gépi technológia, a </a:t>
            </a:r>
            <a:r>
              <a:rPr lang="hu-HU" dirty="0" err="1"/>
              <a:t>digitalizáció</a:t>
            </a:r>
            <a:r>
              <a:rPr lang="hu-HU" dirty="0"/>
              <a:t> jellemez. Az asztalos különböző rendeltetésű és szerkezetű bútorok, nyílászárók és belsőépítészeti munkák elkészítését, szerelését, javítását és felújítását végzi.</a:t>
            </a:r>
          </a:p>
        </p:txBody>
      </p:sp>
      <p:pic>
        <p:nvPicPr>
          <p:cNvPr id="6" name="Kép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592" y="4419600"/>
            <a:ext cx="1905000" cy="1905000"/>
          </a:xfrm>
          <a:prstGeom prst="rect">
            <a:avLst/>
          </a:prstGeom>
        </p:spPr>
      </p:pic>
      <p:pic>
        <p:nvPicPr>
          <p:cNvPr id="7" name="Kép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6875" y="4420553"/>
            <a:ext cx="1905000" cy="1905000"/>
          </a:xfrm>
          <a:prstGeom prst="rect">
            <a:avLst/>
          </a:prstGeom>
        </p:spPr>
      </p:pic>
      <p:pic>
        <p:nvPicPr>
          <p:cNvPr id="8" name="Kép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451" y="4419600"/>
            <a:ext cx="1905000" cy="1905000"/>
          </a:xfrm>
          <a:prstGeom prst="rect">
            <a:avLst/>
          </a:prstGeom>
        </p:spPr>
      </p:pic>
      <p:grpSp>
        <p:nvGrpSpPr>
          <p:cNvPr id="9" name="Csoportba foglalás 8">
            <a:extLst>
              <a:ext uri="{FF2B5EF4-FFF2-40B4-BE49-F238E27FC236}">
                <a16:creationId xmlns:a16="http://schemas.microsoft.com/office/drawing/2014/main" id="{AD11BD60-6E27-4C9D-959B-21785AABE17D}"/>
              </a:ext>
            </a:extLst>
          </p:cNvPr>
          <p:cNvGrpSpPr/>
          <p:nvPr/>
        </p:nvGrpSpPr>
        <p:grpSpPr>
          <a:xfrm rot="19799841">
            <a:off x="57143" y="272879"/>
            <a:ext cx="2119195" cy="2124075"/>
            <a:chOff x="1041195" y="-4846483"/>
            <a:chExt cx="2119195" cy="2124075"/>
          </a:xfrm>
        </p:grpSpPr>
        <p:sp>
          <p:nvSpPr>
            <p:cNvPr id="10" name="Csillag: 12 ágú 9">
              <a:extLst>
                <a:ext uri="{FF2B5EF4-FFF2-40B4-BE49-F238E27FC236}">
                  <a16:creationId xmlns:a16="http://schemas.microsoft.com/office/drawing/2014/main" id="{2BDA270F-0B5F-425A-8740-C9D2EF1455A3}"/>
                </a:ext>
              </a:extLst>
            </p:cNvPr>
            <p:cNvSpPr/>
            <p:nvPr/>
          </p:nvSpPr>
          <p:spPr>
            <a:xfrm>
              <a:off x="1041195" y="-4846483"/>
              <a:ext cx="2119195" cy="2124075"/>
            </a:xfrm>
            <a:prstGeom prst="star1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Szövegdoboz 10">
              <a:extLst>
                <a:ext uri="{FF2B5EF4-FFF2-40B4-BE49-F238E27FC236}">
                  <a16:creationId xmlns:a16="http://schemas.microsoft.com/office/drawing/2014/main" id="{0FA9C0C9-20FB-4AD8-AC44-AF49ACB64C94}"/>
                </a:ext>
              </a:extLst>
            </p:cNvPr>
            <p:cNvSpPr txBox="1"/>
            <p:nvPr/>
          </p:nvSpPr>
          <p:spPr>
            <a:xfrm>
              <a:off x="1539974" y="-4384609"/>
              <a:ext cx="1121639" cy="1200329"/>
            </a:xfrm>
            <a:prstGeom prst="rect">
              <a:avLst/>
            </a:prstGeom>
            <a:noFill/>
          </p:spPr>
          <p:txBody>
            <a:bodyPr wrap="square" rtlCol="0">
              <a:spAutoFit/>
            </a:bodyPr>
            <a:lstStyle/>
            <a:p>
              <a:pPr algn="ctr"/>
              <a:r>
                <a:rPr lang="hu-HU" sz="3600" b="1" dirty="0"/>
                <a:t>Kód </a:t>
              </a:r>
            </a:p>
            <a:p>
              <a:pPr algn="ctr"/>
              <a:r>
                <a:rPr lang="hu-HU" sz="3600" b="1" dirty="0"/>
                <a:t>0083</a:t>
              </a:r>
            </a:p>
          </p:txBody>
        </p:sp>
      </p:grpSp>
    </p:spTree>
    <p:extLst>
      <p:ext uri="{BB962C8B-B14F-4D97-AF65-F5344CB8AC3E}">
        <p14:creationId xmlns:p14="http://schemas.microsoft.com/office/powerpoint/2010/main" val="1084617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2"/>
            <a:ext cx="9144000" cy="937096"/>
          </a:xfrm>
        </p:spPr>
        <p:txBody>
          <a:bodyPr/>
          <a:lstStyle/>
          <a:p>
            <a:r>
              <a:rPr lang="hu-HU" dirty="0"/>
              <a:t>Szakképző iskolai képzések</a:t>
            </a:r>
          </a:p>
        </p:txBody>
      </p:sp>
      <p:sp>
        <p:nvSpPr>
          <p:cNvPr id="3" name="Alcím 2"/>
          <p:cNvSpPr>
            <a:spLocks noGrp="1"/>
          </p:cNvSpPr>
          <p:nvPr>
            <p:ph type="subTitle" idx="1"/>
          </p:nvPr>
        </p:nvSpPr>
        <p:spPr>
          <a:xfrm>
            <a:off x="1631092" y="1386060"/>
            <a:ext cx="9144000" cy="471315"/>
          </a:xfrm>
          <a:solidFill>
            <a:schemeClr val="accent1"/>
          </a:solidFill>
        </p:spPr>
        <p:txBody>
          <a:bodyPr>
            <a:normAutofit/>
          </a:bodyPr>
          <a:lstStyle/>
          <a:p>
            <a:r>
              <a:rPr lang="hu-HU" b="1" dirty="0"/>
              <a:t>Kereskedelmi értékesítő</a:t>
            </a:r>
          </a:p>
        </p:txBody>
      </p:sp>
      <p:sp>
        <p:nvSpPr>
          <p:cNvPr id="6" name="Szövegdoboz 5"/>
          <p:cNvSpPr txBox="1"/>
          <p:nvPr/>
        </p:nvSpPr>
        <p:spPr>
          <a:xfrm>
            <a:off x="2181224" y="2090737"/>
            <a:ext cx="8239125" cy="1754326"/>
          </a:xfrm>
          <a:prstGeom prst="rect">
            <a:avLst/>
          </a:prstGeom>
          <a:noFill/>
        </p:spPr>
        <p:txBody>
          <a:bodyPr wrap="square" rtlCol="0">
            <a:spAutoFit/>
          </a:bodyPr>
          <a:lstStyle/>
          <a:p>
            <a:r>
              <a:rPr lang="hu-HU" dirty="0"/>
              <a:t>Kereskedelem ágazat 3 éves képzése, amely szakképzettség megszervezésével zárul.</a:t>
            </a:r>
          </a:p>
          <a:p>
            <a:r>
              <a:rPr lang="hu-HU" dirty="0"/>
              <a:t>A kereskedelmi értékesítő a korszerű eladástechnikák alkalmazásával kiszolgálja és tájékoztatja a vásárlókat. </a:t>
            </a:r>
          </a:p>
          <a:p>
            <a:r>
              <a:rPr lang="hu-HU" dirty="0"/>
              <a:t>Értékesítési stratégiája a vevői igényeken alapul, tevékenysége kiterjed továbbá az áru beszerzésére. Átvételére, készletkezelésesre, állagmegóvására.</a:t>
            </a:r>
          </a:p>
          <a:p>
            <a:endParaRPr lang="hu-HU" dirty="0"/>
          </a:p>
        </p:txBody>
      </p:sp>
      <p:pic>
        <p:nvPicPr>
          <p:cNvPr id="7" name="Kép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4805" y="4238625"/>
            <a:ext cx="3399463" cy="2038350"/>
          </a:xfrm>
          <a:prstGeom prst="rect">
            <a:avLst/>
          </a:prstGeom>
        </p:spPr>
      </p:pic>
      <p:pic>
        <p:nvPicPr>
          <p:cNvPr id="8" name="Kép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25970">
            <a:off x="1362075" y="4223285"/>
            <a:ext cx="1905000" cy="1905000"/>
          </a:xfrm>
          <a:prstGeom prst="rect">
            <a:avLst/>
          </a:prstGeom>
        </p:spPr>
      </p:pic>
      <p:pic>
        <p:nvPicPr>
          <p:cNvPr id="9" name="Kép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75122">
            <a:off x="8382147" y="4223434"/>
            <a:ext cx="1905000" cy="1905000"/>
          </a:xfrm>
          <a:prstGeom prst="rect">
            <a:avLst/>
          </a:prstGeom>
        </p:spPr>
      </p:pic>
      <p:grpSp>
        <p:nvGrpSpPr>
          <p:cNvPr id="10" name="Csoportba foglalás 9">
            <a:extLst>
              <a:ext uri="{FF2B5EF4-FFF2-40B4-BE49-F238E27FC236}">
                <a16:creationId xmlns:a16="http://schemas.microsoft.com/office/drawing/2014/main" id="{CA9758CA-F1A0-47DE-812A-717E55CDE1E5}"/>
              </a:ext>
            </a:extLst>
          </p:cNvPr>
          <p:cNvGrpSpPr/>
          <p:nvPr/>
        </p:nvGrpSpPr>
        <p:grpSpPr>
          <a:xfrm rot="19799841">
            <a:off x="57143" y="272879"/>
            <a:ext cx="2119195" cy="2124075"/>
            <a:chOff x="1041195" y="-4846483"/>
            <a:chExt cx="2119195" cy="2124075"/>
          </a:xfrm>
        </p:grpSpPr>
        <p:sp>
          <p:nvSpPr>
            <p:cNvPr id="11" name="Csillag: 12 ágú 10">
              <a:extLst>
                <a:ext uri="{FF2B5EF4-FFF2-40B4-BE49-F238E27FC236}">
                  <a16:creationId xmlns:a16="http://schemas.microsoft.com/office/drawing/2014/main" id="{D2045749-B521-49E5-BFFC-ED8D4AC27ABF}"/>
                </a:ext>
              </a:extLst>
            </p:cNvPr>
            <p:cNvSpPr/>
            <p:nvPr/>
          </p:nvSpPr>
          <p:spPr>
            <a:xfrm>
              <a:off x="1041195" y="-4846483"/>
              <a:ext cx="2119195" cy="2124075"/>
            </a:xfrm>
            <a:prstGeom prst="star1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Szövegdoboz 11">
              <a:extLst>
                <a:ext uri="{FF2B5EF4-FFF2-40B4-BE49-F238E27FC236}">
                  <a16:creationId xmlns:a16="http://schemas.microsoft.com/office/drawing/2014/main" id="{BB961400-C86A-4E76-B09C-F5363FE2DFE3}"/>
                </a:ext>
              </a:extLst>
            </p:cNvPr>
            <p:cNvSpPr txBox="1"/>
            <p:nvPr/>
          </p:nvSpPr>
          <p:spPr>
            <a:xfrm>
              <a:off x="1539974" y="-4384609"/>
              <a:ext cx="1121639" cy="1200329"/>
            </a:xfrm>
            <a:prstGeom prst="rect">
              <a:avLst/>
            </a:prstGeom>
            <a:noFill/>
          </p:spPr>
          <p:txBody>
            <a:bodyPr wrap="square" rtlCol="0">
              <a:spAutoFit/>
            </a:bodyPr>
            <a:lstStyle/>
            <a:p>
              <a:pPr algn="ctr"/>
              <a:r>
                <a:rPr lang="hu-HU" sz="3600" b="1" dirty="0"/>
                <a:t>Kód </a:t>
              </a:r>
            </a:p>
            <a:p>
              <a:pPr algn="ctr"/>
              <a:r>
                <a:rPr lang="hu-HU" sz="3600" b="1" dirty="0"/>
                <a:t>0084</a:t>
              </a:r>
            </a:p>
          </p:txBody>
        </p:sp>
      </p:grpSp>
    </p:spTree>
    <p:extLst>
      <p:ext uri="{BB962C8B-B14F-4D97-AF65-F5344CB8AC3E}">
        <p14:creationId xmlns:p14="http://schemas.microsoft.com/office/powerpoint/2010/main" val="2244926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75012"/>
            <a:ext cx="9144000" cy="887669"/>
          </a:xfrm>
        </p:spPr>
        <p:txBody>
          <a:bodyPr>
            <a:normAutofit fontScale="90000"/>
          </a:bodyPr>
          <a:lstStyle/>
          <a:p>
            <a:r>
              <a:rPr lang="hu-HU" dirty="0"/>
              <a:t>Iskolánkról</a:t>
            </a:r>
          </a:p>
        </p:txBody>
      </p:sp>
      <p:sp>
        <p:nvSpPr>
          <p:cNvPr id="3" name="Alcím 2"/>
          <p:cNvSpPr>
            <a:spLocks noGrp="1"/>
          </p:cNvSpPr>
          <p:nvPr>
            <p:ph type="subTitle" idx="1"/>
          </p:nvPr>
        </p:nvSpPr>
        <p:spPr>
          <a:xfrm>
            <a:off x="551935" y="1288706"/>
            <a:ext cx="9144000" cy="3163330"/>
          </a:xfrm>
        </p:spPr>
        <p:txBody>
          <a:bodyPr>
            <a:normAutofit fontScale="55000" lnSpcReduction="20000"/>
          </a:bodyPr>
          <a:lstStyle/>
          <a:p>
            <a:pPr marL="342900" indent="-342900" algn="l">
              <a:buFont typeface="Arial" panose="020B0604020202020204" pitchFamily="34" charset="0"/>
              <a:buChar char="•"/>
            </a:pPr>
            <a:r>
              <a:rPr lang="hu-HU" sz="3400" dirty="0"/>
              <a:t>Névadónk: Báró Szterényi József (1861-1941) kereskedelmi miniszter, a hazai iparos oktatás újjászervezője</a:t>
            </a:r>
          </a:p>
          <a:p>
            <a:pPr marL="342900" indent="-342900" algn="l">
              <a:buFont typeface="Arial" panose="020B0604020202020204" pitchFamily="34" charset="0"/>
              <a:buChar char="•"/>
            </a:pPr>
            <a:endParaRPr lang="hu-HU" sz="3400" dirty="0"/>
          </a:p>
          <a:p>
            <a:pPr marL="342900" indent="-342900" algn="l">
              <a:buFont typeface="Arial" panose="020B0604020202020204" pitchFamily="34" charset="0"/>
              <a:buChar char="•"/>
            </a:pPr>
            <a:r>
              <a:rPr lang="hu-HU" sz="3400" dirty="0"/>
              <a:t>Nappali rendszerű és felnőtt oktatás</a:t>
            </a:r>
          </a:p>
          <a:p>
            <a:pPr marL="342900" indent="-342900" algn="l">
              <a:buFont typeface="Arial" panose="020B0604020202020204" pitchFamily="34" charset="0"/>
              <a:buChar char="•"/>
            </a:pPr>
            <a:endParaRPr lang="hu-HU" sz="3400" dirty="0"/>
          </a:p>
          <a:p>
            <a:pPr marL="342900" indent="-342900" algn="l">
              <a:buFont typeface="Arial" panose="020B0604020202020204" pitchFamily="34" charset="0"/>
              <a:buChar char="•"/>
            </a:pPr>
            <a:r>
              <a:rPr lang="hu-HU" sz="3400" dirty="0"/>
              <a:t>Tanuló létszám átlag 550-600 fő</a:t>
            </a:r>
          </a:p>
          <a:p>
            <a:pPr marL="342900" indent="-342900" algn="l">
              <a:buFont typeface="Arial" panose="020B0604020202020204" pitchFamily="34" charset="0"/>
              <a:buChar char="•"/>
            </a:pPr>
            <a:endParaRPr lang="hu-HU" sz="3400" dirty="0"/>
          </a:p>
          <a:p>
            <a:pPr marL="342900" indent="-342900" algn="l">
              <a:buFont typeface="Arial" panose="020B0604020202020204" pitchFamily="34" charset="0"/>
              <a:buChar char="•"/>
            </a:pPr>
            <a:r>
              <a:rPr lang="hu-HU" sz="3400" dirty="0"/>
              <a:t>Pedagógus álláshelyek száma: 55</a:t>
            </a:r>
          </a:p>
          <a:p>
            <a:pPr marL="342900" indent="-342900" algn="l">
              <a:buFont typeface="Arial" panose="020B0604020202020204" pitchFamily="34" charset="0"/>
              <a:buChar char="•"/>
            </a:pPr>
            <a:endParaRPr lang="hu-HU" sz="3400" dirty="0"/>
          </a:p>
          <a:p>
            <a:pPr marL="342900" indent="-342900" algn="l">
              <a:buFont typeface="Arial" panose="020B0604020202020204" pitchFamily="34" charset="0"/>
              <a:buChar char="•"/>
            </a:pPr>
            <a:r>
              <a:rPr lang="hu-HU" sz="3400" dirty="0"/>
              <a:t>A közeljövőben hatalmas beruházással új épületszárny és új tanműhelyek épülnek.</a:t>
            </a:r>
          </a:p>
          <a:p>
            <a:pPr marL="342900" indent="-342900" algn="l">
              <a:buFont typeface="Arial" panose="020B0604020202020204" pitchFamily="34" charset="0"/>
              <a:buChar char="•"/>
            </a:pPr>
            <a:endParaRPr lang="hu-HU" sz="3400" dirty="0"/>
          </a:p>
          <a:p>
            <a:pPr algn="l"/>
            <a:endParaRPr lang="hu-HU" dirty="0"/>
          </a:p>
          <a:p>
            <a:pPr algn="l"/>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1189" y="4668500"/>
            <a:ext cx="2504302" cy="1903400"/>
          </a:xfrm>
          <a:prstGeom prst="rect">
            <a:avLst/>
          </a:prstGeo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296" y="4674972"/>
            <a:ext cx="1834206" cy="1849395"/>
          </a:xfrm>
          <a:prstGeom prst="rect">
            <a:avLst/>
          </a:prstGeom>
        </p:spPr>
      </p:pic>
      <p:pic>
        <p:nvPicPr>
          <p:cNvPr id="6" name="Kép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5600" y="4674972"/>
            <a:ext cx="2459490" cy="1923535"/>
          </a:xfrm>
          <a:prstGeom prst="rect">
            <a:avLst/>
          </a:prstGeom>
        </p:spPr>
      </p:pic>
      <p:pic>
        <p:nvPicPr>
          <p:cNvPr id="7" name="Kép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3347" y="4674972"/>
            <a:ext cx="2667906" cy="1896928"/>
          </a:xfrm>
          <a:prstGeom prst="rect">
            <a:avLst/>
          </a:prstGeom>
        </p:spPr>
      </p:pic>
      <p:pic>
        <p:nvPicPr>
          <p:cNvPr id="8" name="Kép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6253" y="2324100"/>
            <a:ext cx="1905000" cy="1905000"/>
          </a:xfrm>
          <a:prstGeom prst="rect">
            <a:avLst/>
          </a:prstGeom>
        </p:spPr>
      </p:pic>
    </p:spTree>
    <p:extLst>
      <p:ext uri="{BB962C8B-B14F-4D97-AF65-F5344CB8AC3E}">
        <p14:creationId xmlns:p14="http://schemas.microsoft.com/office/powerpoint/2010/main" val="932327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2"/>
            <a:ext cx="9144000" cy="937096"/>
          </a:xfrm>
        </p:spPr>
        <p:txBody>
          <a:bodyPr/>
          <a:lstStyle/>
          <a:p>
            <a:r>
              <a:rPr lang="hu-HU" dirty="0"/>
              <a:t>Szakképző iskolai képzések</a:t>
            </a:r>
          </a:p>
        </p:txBody>
      </p:sp>
      <p:sp>
        <p:nvSpPr>
          <p:cNvPr id="3" name="Alcím 2"/>
          <p:cNvSpPr>
            <a:spLocks noGrp="1"/>
          </p:cNvSpPr>
          <p:nvPr>
            <p:ph type="subTitle" idx="1"/>
          </p:nvPr>
        </p:nvSpPr>
        <p:spPr>
          <a:xfrm>
            <a:off x="1631092" y="1386061"/>
            <a:ext cx="9144000" cy="442740"/>
          </a:xfrm>
          <a:solidFill>
            <a:schemeClr val="accent1"/>
          </a:solidFill>
        </p:spPr>
        <p:txBody>
          <a:bodyPr>
            <a:normAutofit/>
          </a:bodyPr>
          <a:lstStyle/>
          <a:p>
            <a:r>
              <a:rPr lang="hu-HU" b="1" dirty="0"/>
              <a:t>Pincér- vendégtéri szakember</a:t>
            </a:r>
          </a:p>
        </p:txBody>
      </p:sp>
      <p:sp>
        <p:nvSpPr>
          <p:cNvPr id="7" name="Szövegdoboz 6"/>
          <p:cNvSpPr txBox="1"/>
          <p:nvPr/>
        </p:nvSpPr>
        <p:spPr>
          <a:xfrm>
            <a:off x="1797779" y="2457450"/>
            <a:ext cx="8810625" cy="1477328"/>
          </a:xfrm>
          <a:prstGeom prst="rect">
            <a:avLst/>
          </a:prstGeom>
          <a:noFill/>
        </p:spPr>
        <p:txBody>
          <a:bodyPr wrap="square" rtlCol="0">
            <a:spAutoFit/>
          </a:bodyPr>
          <a:lstStyle/>
          <a:p>
            <a:r>
              <a:rPr lang="hu-HU" dirty="0"/>
              <a:t>Turizmus-vendéglátás ágazat 3 éves képzése, amely szakképzettség megszervezésével zárul.</a:t>
            </a:r>
          </a:p>
          <a:p>
            <a:r>
              <a:rPr lang="hu-HU" dirty="0"/>
              <a:t>A pincér-vendégtéri szakember a vendéglátó egységekben fogadja az érkező vendégeket, igény szerint ételt és italt ajánl, majd felszolgálja a kiválasztott ételeket. Folyamatosan figyel a vendégeire, kínál , utántölt, rendben tartja az asztalt. Számlát készít, és lebonyolítja a fizettetést.</a:t>
            </a:r>
          </a:p>
        </p:txBody>
      </p:sp>
      <p:pic>
        <p:nvPicPr>
          <p:cNvPr id="9" name="Kép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58381">
            <a:off x="9467851" y="4445311"/>
            <a:ext cx="1905000" cy="1905000"/>
          </a:xfrm>
          <a:prstGeom prst="rect">
            <a:avLst/>
          </a:prstGeom>
        </p:spPr>
      </p:pic>
      <p:pic>
        <p:nvPicPr>
          <p:cNvPr id="10" name="Kép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53324">
            <a:off x="971550" y="4442961"/>
            <a:ext cx="1905000" cy="1905000"/>
          </a:xfrm>
          <a:prstGeom prst="rect">
            <a:avLst/>
          </a:prstGeom>
        </p:spPr>
      </p:pic>
      <p:pic>
        <p:nvPicPr>
          <p:cNvPr id="12" name="Kép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67" y="4563427"/>
            <a:ext cx="1905000" cy="1905000"/>
          </a:xfrm>
          <a:prstGeom prst="rect">
            <a:avLst/>
          </a:prstGeom>
        </p:spPr>
      </p:pic>
      <p:pic>
        <p:nvPicPr>
          <p:cNvPr id="13" name="Kép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7125" y="4563427"/>
            <a:ext cx="1905000" cy="1905000"/>
          </a:xfrm>
          <a:prstGeom prst="rect">
            <a:avLst/>
          </a:prstGeom>
        </p:spPr>
      </p:pic>
      <p:grpSp>
        <p:nvGrpSpPr>
          <p:cNvPr id="11" name="Csoportba foglalás 10">
            <a:extLst>
              <a:ext uri="{FF2B5EF4-FFF2-40B4-BE49-F238E27FC236}">
                <a16:creationId xmlns:a16="http://schemas.microsoft.com/office/drawing/2014/main" id="{8B5CC433-E610-4EBB-8393-55BE7316514D}"/>
              </a:ext>
            </a:extLst>
          </p:cNvPr>
          <p:cNvGrpSpPr/>
          <p:nvPr/>
        </p:nvGrpSpPr>
        <p:grpSpPr>
          <a:xfrm rot="19799841">
            <a:off x="57143" y="272879"/>
            <a:ext cx="2119195" cy="2124075"/>
            <a:chOff x="1041195" y="-4846483"/>
            <a:chExt cx="2119195" cy="2124075"/>
          </a:xfrm>
        </p:grpSpPr>
        <p:sp>
          <p:nvSpPr>
            <p:cNvPr id="14" name="Csillag: 12 ágú 13">
              <a:extLst>
                <a:ext uri="{FF2B5EF4-FFF2-40B4-BE49-F238E27FC236}">
                  <a16:creationId xmlns:a16="http://schemas.microsoft.com/office/drawing/2014/main" id="{539B3804-593B-4E2F-BE4A-616FD2D48D11}"/>
                </a:ext>
              </a:extLst>
            </p:cNvPr>
            <p:cNvSpPr/>
            <p:nvPr/>
          </p:nvSpPr>
          <p:spPr>
            <a:xfrm>
              <a:off x="1041195" y="-4846483"/>
              <a:ext cx="2119195" cy="2124075"/>
            </a:xfrm>
            <a:prstGeom prst="star1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Szövegdoboz 14">
              <a:extLst>
                <a:ext uri="{FF2B5EF4-FFF2-40B4-BE49-F238E27FC236}">
                  <a16:creationId xmlns:a16="http://schemas.microsoft.com/office/drawing/2014/main" id="{A2D8530F-9490-46FF-A87B-9152ECF452DF}"/>
                </a:ext>
              </a:extLst>
            </p:cNvPr>
            <p:cNvSpPr txBox="1"/>
            <p:nvPr/>
          </p:nvSpPr>
          <p:spPr>
            <a:xfrm>
              <a:off x="1539974" y="-4384609"/>
              <a:ext cx="1121639" cy="1200329"/>
            </a:xfrm>
            <a:prstGeom prst="rect">
              <a:avLst/>
            </a:prstGeom>
            <a:noFill/>
          </p:spPr>
          <p:txBody>
            <a:bodyPr wrap="square" rtlCol="0">
              <a:spAutoFit/>
            </a:bodyPr>
            <a:lstStyle/>
            <a:p>
              <a:pPr algn="ctr"/>
              <a:r>
                <a:rPr lang="hu-HU" sz="3600" b="1" dirty="0"/>
                <a:t>Kód </a:t>
              </a:r>
            </a:p>
            <a:p>
              <a:pPr algn="ctr"/>
              <a:r>
                <a:rPr lang="hu-HU" sz="3600" b="1" dirty="0"/>
                <a:t>0085</a:t>
              </a:r>
            </a:p>
          </p:txBody>
        </p:sp>
      </p:grpSp>
    </p:spTree>
    <p:extLst>
      <p:ext uri="{BB962C8B-B14F-4D97-AF65-F5344CB8AC3E}">
        <p14:creationId xmlns:p14="http://schemas.microsoft.com/office/powerpoint/2010/main" val="4232044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7768502F-B35B-4D2A-8F49-0A3EF3C2220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8657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a:t>Köszönöm a figyelmet!</a:t>
            </a:r>
          </a:p>
        </p:txBody>
      </p:sp>
    </p:spTree>
    <p:extLst>
      <p:ext uri="{BB962C8B-B14F-4D97-AF65-F5344CB8AC3E}">
        <p14:creationId xmlns:p14="http://schemas.microsoft.com/office/powerpoint/2010/main" val="2214138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a:t>Iskolatípusok</a:t>
            </a:r>
          </a:p>
        </p:txBody>
      </p:sp>
      <p:sp>
        <p:nvSpPr>
          <p:cNvPr id="4" name="Szövegdoboz 3"/>
          <p:cNvSpPr txBox="1"/>
          <p:nvPr/>
        </p:nvSpPr>
        <p:spPr>
          <a:xfrm>
            <a:off x="561717" y="1690688"/>
            <a:ext cx="4591307" cy="2031325"/>
          </a:xfrm>
          <a:prstGeom prst="rect">
            <a:avLst/>
          </a:prstGeom>
          <a:noFill/>
          <a:ln>
            <a:solidFill>
              <a:schemeClr val="accent1">
                <a:lumMod val="50000"/>
              </a:schemeClr>
            </a:solidFill>
          </a:ln>
        </p:spPr>
        <p:txBody>
          <a:bodyPr wrap="square" rtlCol="0">
            <a:spAutoFit/>
          </a:bodyPr>
          <a:lstStyle/>
          <a:p>
            <a:pPr algn="ctr"/>
            <a:r>
              <a:rPr lang="hu-HU" b="1" u="sng" dirty="0">
                <a:solidFill>
                  <a:srgbClr val="0070C0"/>
                </a:solidFill>
              </a:rPr>
              <a:t>TECHNIKUM</a:t>
            </a:r>
          </a:p>
          <a:p>
            <a:pPr algn="ctr"/>
            <a:endParaRPr lang="hu-HU" dirty="0"/>
          </a:p>
          <a:p>
            <a:pPr algn="ctr"/>
            <a:r>
              <a:rPr lang="hu-HU" dirty="0"/>
              <a:t>5 éves képzés</a:t>
            </a:r>
          </a:p>
          <a:p>
            <a:pPr algn="ctr"/>
            <a:r>
              <a:rPr lang="hu-HU" dirty="0"/>
              <a:t>Érettségivel és szakmával zárul</a:t>
            </a:r>
          </a:p>
          <a:p>
            <a:pPr algn="ctr"/>
            <a:r>
              <a:rPr lang="hu-HU" dirty="0"/>
              <a:t>A diákok a 10. év végén tesznek ágazati vizsgát</a:t>
            </a:r>
          </a:p>
          <a:p>
            <a:pPr algn="ctr"/>
            <a:endParaRPr lang="hu-HU" dirty="0"/>
          </a:p>
          <a:p>
            <a:pPr algn="ctr"/>
            <a:r>
              <a:rPr lang="hu-HU" dirty="0"/>
              <a:t>2025-ben az ösztöndíj alapösszege 8.000 Ft/hó</a:t>
            </a:r>
          </a:p>
        </p:txBody>
      </p:sp>
      <p:sp>
        <p:nvSpPr>
          <p:cNvPr id="5" name="Szövegdoboz 4"/>
          <p:cNvSpPr txBox="1"/>
          <p:nvPr/>
        </p:nvSpPr>
        <p:spPr>
          <a:xfrm>
            <a:off x="6096000" y="3937816"/>
            <a:ext cx="5257800" cy="2862322"/>
          </a:xfrm>
          <a:prstGeom prst="rect">
            <a:avLst/>
          </a:prstGeom>
          <a:noFill/>
          <a:ln>
            <a:solidFill>
              <a:schemeClr val="accent1">
                <a:lumMod val="50000"/>
              </a:schemeClr>
            </a:solidFill>
          </a:ln>
        </p:spPr>
        <p:txBody>
          <a:bodyPr wrap="square" rtlCol="0">
            <a:spAutoFit/>
          </a:bodyPr>
          <a:lstStyle/>
          <a:p>
            <a:pPr algn="ctr"/>
            <a:r>
              <a:rPr lang="hu-HU" b="1" u="sng" dirty="0">
                <a:solidFill>
                  <a:srgbClr val="0070C0"/>
                </a:solidFill>
              </a:rPr>
              <a:t>SZAKKÉPZŐ ISKOLA</a:t>
            </a:r>
          </a:p>
          <a:p>
            <a:pPr algn="ctr"/>
            <a:endParaRPr lang="hu-HU" dirty="0"/>
          </a:p>
          <a:p>
            <a:pPr algn="ctr"/>
            <a:r>
              <a:rPr lang="hu-HU" dirty="0"/>
              <a:t>3 éves képzés</a:t>
            </a:r>
          </a:p>
          <a:p>
            <a:pPr algn="ctr"/>
            <a:r>
              <a:rPr lang="hu-HU" dirty="0"/>
              <a:t>Szakmával zárul</a:t>
            </a:r>
          </a:p>
          <a:p>
            <a:pPr algn="ctr"/>
            <a:r>
              <a:rPr lang="hu-HU" dirty="0"/>
              <a:t>A diákok a 9. év végén tesznek ágazati vizsgát</a:t>
            </a:r>
          </a:p>
          <a:p>
            <a:pPr algn="ctr"/>
            <a:r>
              <a:rPr lang="hu-HU" dirty="0"/>
              <a:t>10.-11. évfolyamon a tanulók munkaszerződéssel lesznek gyakorlaton. Havi minimum 100 e Ft munkabért kapnak.</a:t>
            </a:r>
          </a:p>
          <a:p>
            <a:pPr algn="ctr"/>
            <a:endParaRPr lang="hu-HU" dirty="0"/>
          </a:p>
          <a:p>
            <a:pPr algn="ctr"/>
            <a:r>
              <a:rPr lang="hu-HU" dirty="0"/>
              <a:t>2025-ben az ösztöndíj alapösszege 16.000 Ft/hó</a:t>
            </a:r>
          </a:p>
        </p:txBody>
      </p:sp>
      <p:sp>
        <p:nvSpPr>
          <p:cNvPr id="3" name="Szövegdoboz 2"/>
          <p:cNvSpPr txBox="1"/>
          <p:nvPr/>
        </p:nvSpPr>
        <p:spPr>
          <a:xfrm>
            <a:off x="561717" y="4085967"/>
            <a:ext cx="4591307" cy="1754326"/>
          </a:xfrm>
          <a:prstGeom prst="rect">
            <a:avLst/>
          </a:prstGeom>
          <a:noFill/>
        </p:spPr>
        <p:txBody>
          <a:bodyPr wrap="square" rtlCol="0">
            <a:spAutoFit/>
          </a:bodyPr>
          <a:lstStyle/>
          <a:p>
            <a:pPr algn="ctr"/>
            <a:r>
              <a:rPr lang="hu-HU" i="1" dirty="0">
                <a:solidFill>
                  <a:srgbClr val="FF0000"/>
                </a:solidFill>
              </a:rPr>
              <a:t>Logisztikai technikus</a:t>
            </a:r>
          </a:p>
          <a:p>
            <a:pPr algn="ctr"/>
            <a:r>
              <a:rPr lang="hu-HU" i="1" dirty="0">
                <a:solidFill>
                  <a:srgbClr val="FF0000"/>
                </a:solidFill>
              </a:rPr>
              <a:t>Pénzügyi-számviteli ügyintéző,</a:t>
            </a:r>
          </a:p>
          <a:p>
            <a:pPr algn="ctr"/>
            <a:r>
              <a:rPr lang="hu-HU" i="1" dirty="0">
                <a:solidFill>
                  <a:srgbClr val="FF0000"/>
                </a:solidFill>
              </a:rPr>
              <a:t>Óvodai nevelő</a:t>
            </a:r>
          </a:p>
          <a:p>
            <a:pPr algn="ctr"/>
            <a:r>
              <a:rPr lang="hu-HU" i="1" dirty="0">
                <a:solidFill>
                  <a:srgbClr val="FF0000"/>
                </a:solidFill>
              </a:rPr>
              <a:t>Turisztikai technikus</a:t>
            </a:r>
          </a:p>
          <a:p>
            <a:pPr algn="ctr"/>
            <a:r>
              <a:rPr lang="hu-HU" i="1" dirty="0">
                <a:solidFill>
                  <a:srgbClr val="FF0000"/>
                </a:solidFill>
              </a:rPr>
              <a:t>Elektronikai technikus</a:t>
            </a:r>
          </a:p>
          <a:p>
            <a:pPr algn="ctr"/>
            <a:r>
              <a:rPr lang="hu-HU" i="1" dirty="0">
                <a:solidFill>
                  <a:srgbClr val="FF0000"/>
                </a:solidFill>
              </a:rPr>
              <a:t>Sportedző</a:t>
            </a:r>
          </a:p>
        </p:txBody>
      </p:sp>
      <p:sp>
        <p:nvSpPr>
          <p:cNvPr id="6" name="Szövegdoboz 5"/>
          <p:cNvSpPr txBox="1"/>
          <p:nvPr/>
        </p:nvSpPr>
        <p:spPr>
          <a:xfrm>
            <a:off x="6466703" y="1216661"/>
            <a:ext cx="5257800" cy="2585323"/>
          </a:xfrm>
          <a:prstGeom prst="rect">
            <a:avLst/>
          </a:prstGeom>
          <a:noFill/>
        </p:spPr>
        <p:txBody>
          <a:bodyPr wrap="square" rtlCol="0">
            <a:spAutoFit/>
          </a:bodyPr>
          <a:lstStyle/>
          <a:p>
            <a:pPr algn="ctr"/>
            <a:r>
              <a:rPr lang="hu-HU" i="1" dirty="0">
                <a:solidFill>
                  <a:srgbClr val="FF0000"/>
                </a:solidFill>
              </a:rPr>
              <a:t>Kereskedelmi értékesítő</a:t>
            </a:r>
          </a:p>
          <a:p>
            <a:pPr algn="ctr"/>
            <a:r>
              <a:rPr lang="hu-HU" i="1" dirty="0">
                <a:solidFill>
                  <a:srgbClr val="FF0000"/>
                </a:solidFill>
              </a:rPr>
              <a:t>Pincér-vendégtéri szakember</a:t>
            </a:r>
          </a:p>
          <a:p>
            <a:pPr algn="ctr"/>
            <a:r>
              <a:rPr lang="hu-HU" i="1" dirty="0">
                <a:solidFill>
                  <a:srgbClr val="FF0000"/>
                </a:solidFill>
              </a:rPr>
              <a:t>Asztalos</a:t>
            </a:r>
          </a:p>
          <a:p>
            <a:pPr algn="ctr"/>
            <a:r>
              <a:rPr lang="hu-HU" i="1" dirty="0">
                <a:solidFill>
                  <a:srgbClr val="FF0000"/>
                </a:solidFill>
              </a:rPr>
              <a:t>Villanyszerelő</a:t>
            </a:r>
          </a:p>
          <a:p>
            <a:pPr algn="ctr"/>
            <a:r>
              <a:rPr lang="hu-HU" i="1" dirty="0">
                <a:solidFill>
                  <a:srgbClr val="FF0000"/>
                </a:solidFill>
              </a:rPr>
              <a:t>Ács</a:t>
            </a:r>
          </a:p>
          <a:p>
            <a:pPr algn="ctr"/>
            <a:r>
              <a:rPr lang="hu-HU" i="1" dirty="0">
                <a:solidFill>
                  <a:srgbClr val="FF0000"/>
                </a:solidFill>
              </a:rPr>
              <a:t>Festő, mázoló, tapétázó</a:t>
            </a:r>
          </a:p>
          <a:p>
            <a:pPr algn="ctr"/>
            <a:r>
              <a:rPr lang="hu-HU" i="1" dirty="0">
                <a:solidFill>
                  <a:srgbClr val="FF0000"/>
                </a:solidFill>
              </a:rPr>
              <a:t>Tetőfedő</a:t>
            </a:r>
          </a:p>
          <a:p>
            <a:pPr algn="ctr"/>
            <a:r>
              <a:rPr lang="hu-HU" i="1" dirty="0">
                <a:solidFill>
                  <a:srgbClr val="FF0000"/>
                </a:solidFill>
              </a:rPr>
              <a:t>Bádogos</a:t>
            </a:r>
          </a:p>
          <a:p>
            <a:pPr algn="ctr"/>
            <a:r>
              <a:rPr lang="hu-HU" i="1" dirty="0">
                <a:solidFill>
                  <a:srgbClr val="FF0000"/>
                </a:solidFill>
              </a:rPr>
              <a:t>Burkoló</a:t>
            </a:r>
          </a:p>
        </p:txBody>
      </p:sp>
      <p:cxnSp>
        <p:nvCxnSpPr>
          <p:cNvPr id="9" name="Egyenes összekötő nyíllal 8"/>
          <p:cNvCxnSpPr>
            <a:stCxn id="3" idx="0"/>
            <a:endCxn id="4" idx="2"/>
          </p:cNvCxnSpPr>
          <p:nvPr/>
        </p:nvCxnSpPr>
        <p:spPr>
          <a:xfrm flipV="1">
            <a:off x="2857371" y="3722013"/>
            <a:ext cx="0" cy="363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a:off x="8939084" y="3632886"/>
            <a:ext cx="0" cy="271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377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26978A3-9781-4C89-9F49-509411EDE340}"/>
              </a:ext>
            </a:extLst>
          </p:cNvPr>
          <p:cNvSpPr>
            <a:spLocks noGrp="1"/>
          </p:cNvSpPr>
          <p:nvPr>
            <p:ph type="title"/>
          </p:nvPr>
        </p:nvSpPr>
        <p:spPr>
          <a:xfrm>
            <a:off x="838200" y="33759"/>
            <a:ext cx="10515600" cy="679305"/>
          </a:xfrm>
        </p:spPr>
        <p:txBody>
          <a:bodyPr>
            <a:normAutofit fontScale="90000"/>
          </a:bodyPr>
          <a:lstStyle/>
          <a:p>
            <a:pPr algn="ctr"/>
            <a:r>
              <a:rPr lang="hu-HU" dirty="0"/>
              <a:t>Felvételi követelmények</a:t>
            </a:r>
          </a:p>
        </p:txBody>
      </p:sp>
      <p:sp>
        <p:nvSpPr>
          <p:cNvPr id="3" name="Tartalom helye 2">
            <a:extLst>
              <a:ext uri="{FF2B5EF4-FFF2-40B4-BE49-F238E27FC236}">
                <a16:creationId xmlns:a16="http://schemas.microsoft.com/office/drawing/2014/main" id="{5447923A-C753-4C8E-B063-133DC5A4CE64}"/>
              </a:ext>
            </a:extLst>
          </p:cNvPr>
          <p:cNvSpPr>
            <a:spLocks noGrp="1"/>
          </p:cNvSpPr>
          <p:nvPr>
            <p:ph idx="1"/>
          </p:nvPr>
        </p:nvSpPr>
        <p:spPr>
          <a:xfrm>
            <a:off x="116746" y="880021"/>
            <a:ext cx="11958507" cy="5944220"/>
          </a:xfrm>
        </p:spPr>
        <p:txBody>
          <a:bodyPr>
            <a:normAutofit lnSpcReduction="10000"/>
          </a:bodyPr>
          <a:lstStyle/>
          <a:p>
            <a:r>
              <a:rPr lang="hu-HU" sz="2400" dirty="0">
                <a:solidFill>
                  <a:srgbClr val="C00000"/>
                </a:solidFill>
              </a:rPr>
              <a:t>Nem kérünk központi felvételi eredményt!</a:t>
            </a:r>
          </a:p>
          <a:p>
            <a:pPr marL="0" indent="0">
              <a:buNone/>
            </a:pPr>
            <a:r>
              <a:rPr lang="hu-HU" sz="2400" u="sng" dirty="0"/>
              <a:t>Technikumba</a:t>
            </a:r>
            <a:r>
              <a:rPr lang="hu-HU" sz="2400" dirty="0"/>
              <a:t> azok jelentkezését várjuk, akik majd a felsőoktatásban szeretnének tovább tanulni, vagy a választott szakmájukat magasabb szinten szeretnék tanulni.</a:t>
            </a:r>
          </a:p>
          <a:p>
            <a:pPr marL="0" indent="0">
              <a:buNone/>
            </a:pPr>
            <a:r>
              <a:rPr lang="hu-HU" sz="2400" dirty="0"/>
              <a:t>Feltétel: 7. osztályban év végén, 8. osztályban félévkor ne legyen 2:</a:t>
            </a:r>
          </a:p>
          <a:p>
            <a:pPr>
              <a:buFontTx/>
              <a:buChar char="-"/>
            </a:pPr>
            <a:r>
              <a:rPr lang="hu-HU" sz="2400" dirty="0"/>
              <a:t>magyar nyelv és irodalom, matematika, történelem, idegen nyelv</a:t>
            </a:r>
          </a:p>
          <a:p>
            <a:pPr>
              <a:buFontTx/>
              <a:buChar char="-"/>
            </a:pPr>
            <a:r>
              <a:rPr lang="hu-HU" sz="2400" dirty="0"/>
              <a:t>ha SNI-s, szakértői vélemény alapján csak egy tárgyból legyen felmentve.</a:t>
            </a:r>
          </a:p>
          <a:p>
            <a:pPr>
              <a:buFontTx/>
              <a:buChar char="-"/>
            </a:pPr>
            <a:r>
              <a:rPr lang="hu-HU" sz="2400" dirty="0"/>
              <a:t>Az óvodai nevelő képzésre nem veszünk fel SNI-s tanulót!</a:t>
            </a:r>
          </a:p>
          <a:p>
            <a:pPr marL="0" indent="0">
              <a:buNone/>
            </a:pPr>
            <a:r>
              <a:rPr lang="hu-HU" sz="2400" u="sng" dirty="0"/>
              <a:t>Szakképző iskolába </a:t>
            </a:r>
            <a:r>
              <a:rPr lang="hu-HU" sz="2400" dirty="0"/>
              <a:t>azok jelentkezését várjuk, akik minél előbb szakmát szeretnének.</a:t>
            </a:r>
          </a:p>
          <a:p>
            <a:pPr marL="0" indent="0">
              <a:buNone/>
            </a:pPr>
            <a:r>
              <a:rPr lang="hu-HU" sz="2400" dirty="0"/>
              <a:t>Feltétel: </a:t>
            </a:r>
          </a:p>
          <a:p>
            <a:pPr>
              <a:buFontTx/>
              <a:buChar char="-"/>
            </a:pPr>
            <a:r>
              <a:rPr lang="hu-HU" sz="2400" dirty="0"/>
              <a:t>az általános iskola sikeres elvégzése,</a:t>
            </a:r>
          </a:p>
          <a:p>
            <a:pPr>
              <a:buFontTx/>
              <a:buChar char="-"/>
            </a:pPr>
            <a:r>
              <a:rPr lang="hu-HU" sz="2400" dirty="0"/>
              <a:t>pályaalkalmasság, egészségügyi alkalmasság</a:t>
            </a:r>
          </a:p>
          <a:p>
            <a:pPr>
              <a:buFontTx/>
              <a:buChar char="-"/>
            </a:pPr>
            <a:endParaRPr lang="hu-HU" sz="2400" dirty="0"/>
          </a:p>
          <a:p>
            <a:pPr marL="0" indent="0">
              <a:buNone/>
            </a:pPr>
            <a:r>
              <a:rPr lang="hu-HU" sz="2400" dirty="0"/>
              <a:t>(A </a:t>
            </a:r>
            <a:r>
              <a:rPr lang="hu-HU" sz="2400" dirty="0" err="1"/>
              <a:t>szakképző</a:t>
            </a:r>
            <a:r>
              <a:rPr lang="hu-HU" sz="2400" dirty="0"/>
              <a:t> iskolát végzettek – ha szeretnék -  esti tagozaton 2 év alatt szerezhetik meg az érettségi bizonyítványt iskolánkban.)</a:t>
            </a:r>
          </a:p>
        </p:txBody>
      </p:sp>
    </p:spTree>
    <p:extLst>
      <p:ext uri="{BB962C8B-B14F-4D97-AF65-F5344CB8AC3E}">
        <p14:creationId xmlns:p14="http://schemas.microsoft.com/office/powerpoint/2010/main" val="930286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C65B28A-DB5E-4841-A98B-531EBCA59A19}"/>
              </a:ext>
            </a:extLst>
          </p:cNvPr>
          <p:cNvSpPr>
            <a:spLocks noGrp="1"/>
          </p:cNvSpPr>
          <p:nvPr>
            <p:ph type="ctrTitle"/>
          </p:nvPr>
        </p:nvSpPr>
        <p:spPr>
          <a:xfrm>
            <a:off x="1524000" y="703263"/>
            <a:ext cx="9144000" cy="1468437"/>
          </a:xfrm>
        </p:spPr>
        <p:txBody>
          <a:bodyPr>
            <a:normAutofit fontScale="90000"/>
          </a:bodyPr>
          <a:lstStyle/>
          <a:p>
            <a:r>
              <a:rPr lang="hu-HU" dirty="0">
                <a:solidFill>
                  <a:srgbClr val="C00000"/>
                </a:solidFill>
              </a:rPr>
              <a:t>Pontszámítás a felsőoktatási felvételi  eljárásban</a:t>
            </a:r>
          </a:p>
        </p:txBody>
      </p:sp>
      <p:pic>
        <p:nvPicPr>
          <p:cNvPr id="2050" name="Picture 2">
            <a:extLst>
              <a:ext uri="{FF2B5EF4-FFF2-40B4-BE49-F238E27FC236}">
                <a16:creationId xmlns:a16="http://schemas.microsoft.com/office/drawing/2014/main" id="{5810E1E9-9003-49CA-B2D3-693B3731A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2505074"/>
            <a:ext cx="10558220"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a:extLst>
              <a:ext uri="{FF2B5EF4-FFF2-40B4-BE49-F238E27FC236}">
                <a16:creationId xmlns:a16="http://schemas.microsoft.com/office/drawing/2014/main" id="{03438244-A33D-4E7A-A006-4949CE082CB7}"/>
              </a:ext>
            </a:extLst>
          </p:cNvPr>
          <p:cNvSpPr txBox="1"/>
          <p:nvPr/>
        </p:nvSpPr>
        <p:spPr>
          <a:xfrm>
            <a:off x="3838575" y="5770016"/>
            <a:ext cx="5676900" cy="769441"/>
          </a:xfrm>
          <a:prstGeom prst="rect">
            <a:avLst/>
          </a:prstGeom>
          <a:noFill/>
        </p:spPr>
        <p:txBody>
          <a:bodyPr wrap="square" rtlCol="0">
            <a:spAutoFit/>
          </a:bodyPr>
          <a:lstStyle/>
          <a:p>
            <a:r>
              <a:rPr lang="hu-HU" sz="4400" b="1" dirty="0">
                <a:solidFill>
                  <a:srgbClr val="C00000"/>
                </a:solidFill>
              </a:rPr>
              <a:t>Óriási előnyt jelent!</a:t>
            </a:r>
          </a:p>
        </p:txBody>
      </p:sp>
    </p:spTree>
    <p:extLst>
      <p:ext uri="{BB962C8B-B14F-4D97-AF65-F5344CB8AC3E}">
        <p14:creationId xmlns:p14="http://schemas.microsoft.com/office/powerpoint/2010/main" val="2093293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0"/>
            <a:ext cx="9144000" cy="813529"/>
          </a:xfrm>
        </p:spPr>
        <p:txBody>
          <a:bodyPr>
            <a:normAutofit fontScale="90000"/>
          </a:bodyPr>
          <a:lstStyle/>
          <a:p>
            <a:r>
              <a:rPr lang="hu-HU" dirty="0"/>
              <a:t>Technikumi képzések</a:t>
            </a:r>
          </a:p>
        </p:txBody>
      </p:sp>
      <p:sp>
        <p:nvSpPr>
          <p:cNvPr id="3" name="Alcím 2"/>
          <p:cNvSpPr>
            <a:spLocks noGrp="1"/>
          </p:cNvSpPr>
          <p:nvPr>
            <p:ph type="subTitle" idx="1"/>
          </p:nvPr>
        </p:nvSpPr>
        <p:spPr>
          <a:xfrm>
            <a:off x="1524000" y="1303682"/>
            <a:ext cx="9144000" cy="467454"/>
          </a:xfrm>
          <a:solidFill>
            <a:schemeClr val="accent1"/>
          </a:solidFill>
        </p:spPr>
        <p:txBody>
          <a:bodyPr>
            <a:normAutofit/>
          </a:bodyPr>
          <a:lstStyle/>
          <a:p>
            <a:r>
              <a:rPr lang="hu-HU" b="1" dirty="0"/>
              <a:t>Kereskedő és </a:t>
            </a:r>
            <a:r>
              <a:rPr lang="hu-HU" b="1" dirty="0" err="1"/>
              <a:t>webáruházi</a:t>
            </a:r>
            <a:r>
              <a:rPr lang="hu-HU" b="1" dirty="0"/>
              <a:t> technikus</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2375" y="1847496"/>
            <a:ext cx="4809995" cy="2057400"/>
          </a:xfrm>
          <a:prstGeom prst="rect">
            <a:avLst/>
          </a:prstGeom>
        </p:spPr>
      </p:pic>
      <p:sp>
        <p:nvSpPr>
          <p:cNvPr id="5" name="Téglalap 4"/>
          <p:cNvSpPr/>
          <p:nvPr/>
        </p:nvSpPr>
        <p:spPr>
          <a:xfrm>
            <a:off x="1453977" y="1847496"/>
            <a:ext cx="5061123" cy="4062651"/>
          </a:xfrm>
          <a:prstGeom prst="rect">
            <a:avLst/>
          </a:prstGeom>
        </p:spPr>
        <p:txBody>
          <a:bodyPr wrap="square">
            <a:spAutoFit/>
          </a:bodyPr>
          <a:lstStyle/>
          <a:p>
            <a:pPr algn="just"/>
            <a:r>
              <a:rPr lang="hu-HU" sz="1600" i="1" dirty="0"/>
              <a:t>Kereskedelmi egységet és </a:t>
            </a:r>
            <a:r>
              <a:rPr lang="hu-HU" sz="1600" i="1" dirty="0" err="1"/>
              <a:t>webáruházat</a:t>
            </a:r>
            <a:r>
              <a:rPr lang="hu-HU" sz="1600" i="1" dirty="0"/>
              <a:t> működtet. Feladata az áruk adás-vétele, beleértve a B2B (cégek közötti) és a B2C (cég és vásárló közötti) értékesítést. Képes kialakítani a kereskedelmi egység külső/belső arculatát, termék-, ár-, értékesítési-, és kommunikációs politikáját. Irányítja, szervezi és ellenőrzi a kereskedelmi egység szabályszerű működését, ellátja a nyilvántartással, a vásárlók kezelésével, az adatszolgáltatással, az adatok védelmével kapcsolatos adminisztratív feladatokat.</a:t>
            </a:r>
          </a:p>
          <a:p>
            <a:pPr algn="just"/>
            <a:r>
              <a:rPr lang="hu-HU" sz="1600" i="1" dirty="0"/>
              <a:t>Kezeli a megrendeléseket, a törzsvásárlói nyilvántartásokat, a bónuszrendszereket.  Árukatalógusokat, árjegyzékeket állít össze, és konkurencia elemzést végez. A legkorszerűbb digitális és technológiai ismereteket alkalmazza, folyamatokban és rendszerekben gondolkodik. valamint szakszerűen kommunikál idegen nyelven</a:t>
            </a:r>
            <a:r>
              <a:rPr lang="hu-HU" i="1" dirty="0"/>
              <a:t>.</a:t>
            </a:r>
          </a:p>
        </p:txBody>
      </p:sp>
      <p:sp>
        <p:nvSpPr>
          <p:cNvPr id="6" name="Téglalap 5">
            <a:extLst>
              <a:ext uri="{FF2B5EF4-FFF2-40B4-BE49-F238E27FC236}">
                <a16:creationId xmlns:a16="http://schemas.microsoft.com/office/drawing/2014/main" id="{9539D614-6FDD-47F3-A31C-CB1CD41D1CD6}"/>
              </a:ext>
            </a:extLst>
          </p:cNvPr>
          <p:cNvSpPr/>
          <p:nvPr/>
        </p:nvSpPr>
        <p:spPr>
          <a:xfrm>
            <a:off x="6962775" y="4677155"/>
            <a:ext cx="6096000" cy="1754326"/>
          </a:xfrm>
          <a:prstGeom prst="rect">
            <a:avLst/>
          </a:prstGeom>
        </p:spPr>
        <p:txBody>
          <a:bodyPr>
            <a:spAutoFit/>
          </a:bodyPr>
          <a:lstStyle/>
          <a:p>
            <a:r>
              <a:rPr lang="hu-HU" dirty="0">
                <a:solidFill>
                  <a:srgbClr val="FF0000"/>
                </a:solidFill>
              </a:rPr>
              <a:t>Tovább haladás a felsőoktatásba (alapképzési szakok):</a:t>
            </a:r>
          </a:p>
          <a:p>
            <a:pPr marL="285750" indent="-285750">
              <a:buFont typeface="Arial" panose="020B0604020202020204" pitchFamily="34" charset="0"/>
              <a:buChar char="•"/>
            </a:pPr>
            <a:endParaRPr lang="hu-HU" dirty="0">
              <a:solidFill>
                <a:schemeClr val="accent6">
                  <a:lumMod val="50000"/>
                </a:schemeClr>
              </a:solidFill>
            </a:endParaRPr>
          </a:p>
          <a:p>
            <a:pPr marL="285750" indent="-285750">
              <a:buFont typeface="Arial" panose="020B0604020202020204" pitchFamily="34" charset="0"/>
              <a:buChar char="•"/>
            </a:pPr>
            <a:r>
              <a:rPr lang="hu-HU" dirty="0">
                <a:solidFill>
                  <a:schemeClr val="accent6">
                    <a:lumMod val="50000"/>
                  </a:schemeClr>
                </a:solidFill>
              </a:rPr>
              <a:t>Kereskedelem és marketing</a:t>
            </a:r>
          </a:p>
          <a:p>
            <a:pPr marL="285750" indent="-285750">
              <a:buFont typeface="Arial" panose="020B0604020202020204" pitchFamily="34" charset="0"/>
              <a:buChar char="•"/>
            </a:pPr>
            <a:r>
              <a:rPr lang="hu-HU" dirty="0">
                <a:solidFill>
                  <a:schemeClr val="accent6">
                    <a:lumMod val="50000"/>
                  </a:schemeClr>
                </a:solidFill>
              </a:rPr>
              <a:t>Pénzügy és számvitel</a:t>
            </a:r>
          </a:p>
          <a:p>
            <a:pPr marL="285750" indent="-285750">
              <a:buFont typeface="Arial" panose="020B0604020202020204" pitchFamily="34" charset="0"/>
              <a:buChar char="•"/>
            </a:pPr>
            <a:r>
              <a:rPr lang="hu-HU" dirty="0">
                <a:solidFill>
                  <a:schemeClr val="accent6">
                    <a:lumMod val="50000"/>
                  </a:schemeClr>
                </a:solidFill>
              </a:rPr>
              <a:t>Nemzetközi gazdálkodás</a:t>
            </a:r>
          </a:p>
          <a:p>
            <a:pPr marL="285750" indent="-285750">
              <a:buFont typeface="Arial" panose="020B0604020202020204" pitchFamily="34" charset="0"/>
              <a:buChar char="•"/>
            </a:pPr>
            <a:r>
              <a:rPr lang="hu-HU" dirty="0">
                <a:solidFill>
                  <a:schemeClr val="accent6">
                    <a:lumMod val="50000"/>
                  </a:schemeClr>
                </a:solidFill>
              </a:rPr>
              <a:t>Gazdálkodás és menedzsment</a:t>
            </a:r>
          </a:p>
        </p:txBody>
      </p:sp>
      <p:cxnSp>
        <p:nvCxnSpPr>
          <p:cNvPr id="8" name="Egyenes összekötő 7">
            <a:extLst>
              <a:ext uri="{FF2B5EF4-FFF2-40B4-BE49-F238E27FC236}">
                <a16:creationId xmlns:a16="http://schemas.microsoft.com/office/drawing/2014/main" id="{717DAB6B-7202-4722-BEE3-4B4EC048A6D2}"/>
              </a:ext>
            </a:extLst>
          </p:cNvPr>
          <p:cNvCxnSpPr/>
          <p:nvPr/>
        </p:nvCxnSpPr>
        <p:spPr>
          <a:xfrm>
            <a:off x="6886575" y="4333875"/>
            <a:ext cx="4995795"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9" name="Csoportba foglalás 8">
            <a:extLst>
              <a:ext uri="{FF2B5EF4-FFF2-40B4-BE49-F238E27FC236}">
                <a16:creationId xmlns:a16="http://schemas.microsoft.com/office/drawing/2014/main" id="{5B6D52D6-1FFA-4309-AF4B-88933B52564F}"/>
              </a:ext>
            </a:extLst>
          </p:cNvPr>
          <p:cNvGrpSpPr/>
          <p:nvPr/>
        </p:nvGrpSpPr>
        <p:grpSpPr>
          <a:xfrm rot="1470205">
            <a:off x="9753455" y="140686"/>
            <a:ext cx="2119195" cy="2124075"/>
            <a:chOff x="9699018" y="0"/>
            <a:chExt cx="2119195" cy="2124075"/>
          </a:xfrm>
        </p:grpSpPr>
        <p:sp>
          <p:nvSpPr>
            <p:cNvPr id="10" name="Csillag: 12 ágú 9">
              <a:extLst>
                <a:ext uri="{FF2B5EF4-FFF2-40B4-BE49-F238E27FC236}">
                  <a16:creationId xmlns:a16="http://schemas.microsoft.com/office/drawing/2014/main" id="{20DE44F6-4136-4D54-88E0-89061A02ECA0}"/>
                </a:ext>
              </a:extLst>
            </p:cNvPr>
            <p:cNvSpPr/>
            <p:nvPr/>
          </p:nvSpPr>
          <p:spPr>
            <a:xfrm>
              <a:off x="9699018" y="0"/>
              <a:ext cx="2119195" cy="2124075"/>
            </a:xfrm>
            <a:prstGeom prst="star1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Szövegdoboz 10">
              <a:extLst>
                <a:ext uri="{FF2B5EF4-FFF2-40B4-BE49-F238E27FC236}">
                  <a16:creationId xmlns:a16="http://schemas.microsoft.com/office/drawing/2014/main" id="{22D562AD-1BD3-4882-89DB-855066644C9B}"/>
                </a:ext>
              </a:extLst>
            </p:cNvPr>
            <p:cNvSpPr txBox="1"/>
            <p:nvPr/>
          </p:nvSpPr>
          <p:spPr>
            <a:xfrm>
              <a:off x="10246320" y="461872"/>
              <a:ext cx="1121639" cy="1200329"/>
            </a:xfrm>
            <a:prstGeom prst="rect">
              <a:avLst/>
            </a:prstGeom>
            <a:noFill/>
          </p:spPr>
          <p:txBody>
            <a:bodyPr wrap="square" rtlCol="0">
              <a:spAutoFit/>
            </a:bodyPr>
            <a:lstStyle/>
            <a:p>
              <a:pPr algn="ctr"/>
              <a:r>
                <a:rPr lang="hu-HU" sz="3600" b="1" dirty="0"/>
                <a:t>Kód </a:t>
              </a:r>
            </a:p>
            <a:p>
              <a:pPr algn="ctr"/>
              <a:r>
                <a:rPr lang="hu-HU" sz="3600" b="1" dirty="0"/>
                <a:t>0072</a:t>
              </a:r>
            </a:p>
          </p:txBody>
        </p:sp>
      </p:grpSp>
    </p:spTree>
    <p:extLst>
      <p:ext uri="{BB962C8B-B14F-4D97-AF65-F5344CB8AC3E}">
        <p14:creationId xmlns:p14="http://schemas.microsoft.com/office/powerpoint/2010/main" val="736429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290341"/>
            <a:ext cx="9144000" cy="912383"/>
          </a:xfrm>
        </p:spPr>
        <p:txBody>
          <a:bodyPr>
            <a:normAutofit fontScale="90000"/>
          </a:bodyPr>
          <a:lstStyle/>
          <a:p>
            <a:r>
              <a:rPr lang="hu-HU" dirty="0"/>
              <a:t>Technikumi képzések</a:t>
            </a:r>
          </a:p>
        </p:txBody>
      </p:sp>
      <p:sp>
        <p:nvSpPr>
          <p:cNvPr id="3" name="Alcím 2"/>
          <p:cNvSpPr>
            <a:spLocks noGrp="1"/>
          </p:cNvSpPr>
          <p:nvPr>
            <p:ph type="subTitle" idx="1"/>
          </p:nvPr>
        </p:nvSpPr>
        <p:spPr>
          <a:xfrm>
            <a:off x="1433384" y="1359243"/>
            <a:ext cx="9144000" cy="498132"/>
          </a:xfrm>
          <a:solidFill>
            <a:schemeClr val="accent1"/>
          </a:solidFill>
        </p:spPr>
        <p:txBody>
          <a:bodyPr/>
          <a:lstStyle/>
          <a:p>
            <a:r>
              <a:rPr lang="hu-HU" b="1" dirty="0"/>
              <a:t>Logisztikai technikus</a:t>
            </a:r>
          </a:p>
        </p:txBody>
      </p:sp>
      <p:sp>
        <p:nvSpPr>
          <p:cNvPr id="7" name="Szövegdoboz 6"/>
          <p:cNvSpPr txBox="1"/>
          <p:nvPr/>
        </p:nvSpPr>
        <p:spPr>
          <a:xfrm>
            <a:off x="1433384" y="2378418"/>
            <a:ext cx="4849970" cy="4247317"/>
          </a:xfrm>
          <a:prstGeom prst="rect">
            <a:avLst/>
          </a:prstGeom>
          <a:noFill/>
        </p:spPr>
        <p:txBody>
          <a:bodyPr wrap="square" rtlCol="0">
            <a:spAutoFit/>
          </a:bodyPr>
          <a:lstStyle/>
          <a:p>
            <a:r>
              <a:rPr lang="hu-HU" i="1" dirty="0"/>
              <a:t>Közlekedés és szállítmányozás ágazat 5 éves képzése, amely érettségivel és technikus szintű szakképzettség megszervezésével zárul.</a:t>
            </a:r>
          </a:p>
          <a:p>
            <a:endParaRPr lang="hu-HU" i="1" dirty="0"/>
          </a:p>
          <a:p>
            <a:r>
              <a:rPr lang="hu-HU" i="1" dirty="0"/>
              <a:t>A logisztikai technikus feladata a logisztikai tevékenységek tervezése, lebonyolítása, a logisztikai rendszerrel kapcsolatos vezetői munka támogatása, valamint a szállítmányozási tevékenységgel kapcsolatban az áru továbbításához legalkalmasabb fuvarozási mód kiválasztása, a szerződés megkötése, szükség szerint az útvonal megtervezése. Összehangolja az összetett fuvarozási tevékenységet és ellátja a szállítás során felmerülő raktározási, kezelési feladatokat is.</a:t>
            </a:r>
          </a:p>
        </p:txBody>
      </p:sp>
      <p:sp>
        <p:nvSpPr>
          <p:cNvPr id="4" name="Szövegdoboz 3">
            <a:extLst>
              <a:ext uri="{FF2B5EF4-FFF2-40B4-BE49-F238E27FC236}">
                <a16:creationId xmlns:a16="http://schemas.microsoft.com/office/drawing/2014/main" id="{2BB5A143-EC6B-4126-89DE-491611178557}"/>
              </a:ext>
            </a:extLst>
          </p:cNvPr>
          <p:cNvSpPr txBox="1"/>
          <p:nvPr/>
        </p:nvSpPr>
        <p:spPr>
          <a:xfrm>
            <a:off x="6635692" y="3744922"/>
            <a:ext cx="5008227" cy="3139321"/>
          </a:xfrm>
          <a:prstGeom prst="rect">
            <a:avLst/>
          </a:prstGeom>
          <a:noFill/>
        </p:spPr>
        <p:txBody>
          <a:bodyPr wrap="square" rtlCol="0">
            <a:spAutoFit/>
          </a:bodyPr>
          <a:lstStyle/>
          <a:p>
            <a:r>
              <a:rPr lang="hu-HU" dirty="0">
                <a:solidFill>
                  <a:srgbClr val="FF0000"/>
                </a:solidFill>
              </a:rPr>
              <a:t>Tovább haladás a felsőoktatásba (alapképzési szakok:</a:t>
            </a:r>
          </a:p>
          <a:p>
            <a:pPr marL="285750" indent="-285750">
              <a:buFont typeface="Arial" panose="020B0604020202020204" pitchFamily="34" charset="0"/>
              <a:buChar char="•"/>
            </a:pPr>
            <a:r>
              <a:rPr lang="hu-HU" sz="1600" dirty="0">
                <a:solidFill>
                  <a:schemeClr val="accent6">
                    <a:lumMod val="50000"/>
                  </a:schemeClr>
                </a:solidFill>
              </a:rPr>
              <a:t>Logisztikai mérnöki</a:t>
            </a:r>
          </a:p>
          <a:p>
            <a:pPr marL="285750" indent="-285750">
              <a:buFont typeface="Arial" panose="020B0604020202020204" pitchFamily="34" charset="0"/>
              <a:buChar char="•"/>
            </a:pPr>
            <a:r>
              <a:rPr lang="hu-HU" sz="1600" dirty="0">
                <a:solidFill>
                  <a:schemeClr val="accent6">
                    <a:lumMod val="50000"/>
                  </a:schemeClr>
                </a:solidFill>
              </a:rPr>
              <a:t>Kereskedelem és marketing</a:t>
            </a:r>
          </a:p>
          <a:p>
            <a:pPr marL="285750" indent="-285750">
              <a:buFont typeface="Arial" panose="020B0604020202020204" pitchFamily="34" charset="0"/>
              <a:buChar char="•"/>
            </a:pPr>
            <a:r>
              <a:rPr lang="hu-HU" sz="1600" dirty="0">
                <a:solidFill>
                  <a:schemeClr val="accent6">
                    <a:lumMod val="50000"/>
                  </a:schemeClr>
                </a:solidFill>
              </a:rPr>
              <a:t>Gazdálkodás és menedzsment</a:t>
            </a:r>
          </a:p>
          <a:p>
            <a:pPr marL="285750" indent="-285750">
              <a:buFont typeface="Arial" panose="020B0604020202020204" pitchFamily="34" charset="0"/>
              <a:buChar char="•"/>
            </a:pPr>
            <a:r>
              <a:rPr lang="hu-HU" sz="1600" dirty="0">
                <a:solidFill>
                  <a:schemeClr val="accent6">
                    <a:lumMod val="50000"/>
                  </a:schemeClr>
                </a:solidFill>
              </a:rPr>
              <a:t>Gépészmérnöki, Közlekedésmérnöki</a:t>
            </a:r>
          </a:p>
          <a:p>
            <a:pPr marL="285750" indent="-285750">
              <a:buFont typeface="Arial" panose="020B0604020202020204" pitchFamily="34" charset="0"/>
              <a:buChar char="•"/>
            </a:pPr>
            <a:r>
              <a:rPr lang="hu-HU" sz="1600" dirty="0">
                <a:solidFill>
                  <a:schemeClr val="accent6">
                    <a:lumMod val="50000"/>
                  </a:schemeClr>
                </a:solidFill>
              </a:rPr>
              <a:t>Repülési infrastruktúra üzemmérnöki alapképzési szak</a:t>
            </a:r>
          </a:p>
          <a:p>
            <a:pPr marL="285750" indent="-285750">
              <a:buFont typeface="Arial" panose="020B0604020202020204" pitchFamily="34" charset="0"/>
              <a:buChar char="•"/>
            </a:pPr>
            <a:r>
              <a:rPr lang="hu-HU" sz="1600" dirty="0">
                <a:solidFill>
                  <a:schemeClr val="accent6">
                    <a:lumMod val="50000"/>
                  </a:schemeClr>
                </a:solidFill>
              </a:rPr>
              <a:t>Nemzetközi gazdálkodás</a:t>
            </a:r>
          </a:p>
          <a:p>
            <a:pPr marL="285750" indent="-285750">
              <a:buFont typeface="Arial" panose="020B0604020202020204" pitchFamily="34" charset="0"/>
              <a:buChar char="•"/>
            </a:pPr>
            <a:r>
              <a:rPr lang="hu-HU" sz="1600" dirty="0">
                <a:solidFill>
                  <a:schemeClr val="accent6">
                    <a:lumMod val="50000"/>
                  </a:schemeClr>
                </a:solidFill>
              </a:rPr>
              <a:t>Pénzügy és számvitel</a:t>
            </a:r>
          </a:p>
          <a:p>
            <a:pPr marL="285750" indent="-285750">
              <a:buFont typeface="Arial" panose="020B0604020202020204" pitchFamily="34" charset="0"/>
              <a:buChar char="•"/>
            </a:pPr>
            <a:r>
              <a:rPr lang="hu-HU" sz="1600" dirty="0">
                <a:solidFill>
                  <a:schemeClr val="accent6">
                    <a:lumMod val="50000"/>
                  </a:schemeClr>
                </a:solidFill>
              </a:rPr>
              <a:t>Gazdasági informatika</a:t>
            </a:r>
          </a:p>
          <a:p>
            <a:pPr marL="285750" indent="-285750">
              <a:buFont typeface="Arial" panose="020B0604020202020204" pitchFamily="34" charset="0"/>
              <a:buChar char="•"/>
            </a:pPr>
            <a:r>
              <a:rPr lang="hu-HU" sz="1600" dirty="0">
                <a:solidFill>
                  <a:schemeClr val="accent6">
                    <a:lumMod val="50000"/>
                  </a:schemeClr>
                </a:solidFill>
              </a:rPr>
              <a:t>Műszaki menedzser; Tesztmérnök</a:t>
            </a:r>
          </a:p>
          <a:p>
            <a:endParaRPr lang="hu-HU" dirty="0"/>
          </a:p>
        </p:txBody>
      </p:sp>
      <p:cxnSp>
        <p:nvCxnSpPr>
          <p:cNvPr id="6" name="Egyenes összekötő 5">
            <a:extLst>
              <a:ext uri="{FF2B5EF4-FFF2-40B4-BE49-F238E27FC236}">
                <a16:creationId xmlns:a16="http://schemas.microsoft.com/office/drawing/2014/main" id="{9D86214E-3263-460D-92FD-65D86598C8A4}"/>
              </a:ext>
            </a:extLst>
          </p:cNvPr>
          <p:cNvCxnSpPr/>
          <p:nvPr/>
        </p:nvCxnSpPr>
        <p:spPr>
          <a:xfrm>
            <a:off x="6381750" y="2013894"/>
            <a:ext cx="0" cy="435833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Kép 9">
            <a:extLst>
              <a:ext uri="{FF2B5EF4-FFF2-40B4-BE49-F238E27FC236}">
                <a16:creationId xmlns:a16="http://schemas.microsoft.com/office/drawing/2014/main" id="{A65CEFD8-02DD-4445-820E-978E1CE1E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750" y="2096958"/>
            <a:ext cx="2076435" cy="1647964"/>
          </a:xfrm>
          <a:prstGeom prst="rect">
            <a:avLst/>
          </a:prstGeom>
        </p:spPr>
      </p:pic>
      <p:grpSp>
        <p:nvGrpSpPr>
          <p:cNvPr id="13" name="Csoportba foglalás 12">
            <a:extLst>
              <a:ext uri="{FF2B5EF4-FFF2-40B4-BE49-F238E27FC236}">
                <a16:creationId xmlns:a16="http://schemas.microsoft.com/office/drawing/2014/main" id="{D137F1AE-7504-40CE-A8F6-554F2CD1D54E}"/>
              </a:ext>
            </a:extLst>
          </p:cNvPr>
          <p:cNvGrpSpPr/>
          <p:nvPr/>
        </p:nvGrpSpPr>
        <p:grpSpPr>
          <a:xfrm rot="1470205">
            <a:off x="9753455" y="140686"/>
            <a:ext cx="2119195" cy="2124075"/>
            <a:chOff x="9699018" y="0"/>
            <a:chExt cx="2119195" cy="2124075"/>
          </a:xfrm>
        </p:grpSpPr>
        <p:sp>
          <p:nvSpPr>
            <p:cNvPr id="11" name="Csillag: 12 ágú 10">
              <a:extLst>
                <a:ext uri="{FF2B5EF4-FFF2-40B4-BE49-F238E27FC236}">
                  <a16:creationId xmlns:a16="http://schemas.microsoft.com/office/drawing/2014/main" id="{687B85F5-690C-424C-9A6D-17A634A4C688}"/>
                </a:ext>
              </a:extLst>
            </p:cNvPr>
            <p:cNvSpPr/>
            <p:nvPr/>
          </p:nvSpPr>
          <p:spPr>
            <a:xfrm>
              <a:off x="9699018" y="0"/>
              <a:ext cx="2119195" cy="2124075"/>
            </a:xfrm>
            <a:prstGeom prst="star1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Szövegdoboz 11">
              <a:extLst>
                <a:ext uri="{FF2B5EF4-FFF2-40B4-BE49-F238E27FC236}">
                  <a16:creationId xmlns:a16="http://schemas.microsoft.com/office/drawing/2014/main" id="{AF14CD21-244D-4851-B221-9E03917B6545}"/>
                </a:ext>
              </a:extLst>
            </p:cNvPr>
            <p:cNvSpPr txBox="1"/>
            <p:nvPr/>
          </p:nvSpPr>
          <p:spPr>
            <a:xfrm>
              <a:off x="10246320" y="461872"/>
              <a:ext cx="1121639" cy="1200329"/>
            </a:xfrm>
            <a:prstGeom prst="rect">
              <a:avLst/>
            </a:prstGeom>
            <a:noFill/>
          </p:spPr>
          <p:txBody>
            <a:bodyPr wrap="square" rtlCol="0">
              <a:spAutoFit/>
            </a:bodyPr>
            <a:lstStyle/>
            <a:p>
              <a:pPr algn="ctr"/>
              <a:r>
                <a:rPr lang="hu-HU" sz="3600" b="1" dirty="0"/>
                <a:t>Kód </a:t>
              </a:r>
            </a:p>
            <a:p>
              <a:pPr algn="ctr"/>
              <a:r>
                <a:rPr lang="hu-HU" sz="3600" b="1" dirty="0"/>
                <a:t>0073</a:t>
              </a:r>
            </a:p>
          </p:txBody>
        </p:sp>
      </p:grpSp>
    </p:spTree>
    <p:extLst>
      <p:ext uri="{BB962C8B-B14F-4D97-AF65-F5344CB8AC3E}">
        <p14:creationId xmlns:p14="http://schemas.microsoft.com/office/powerpoint/2010/main" val="2065404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0"/>
            <a:ext cx="9144000" cy="813529"/>
          </a:xfrm>
        </p:spPr>
        <p:txBody>
          <a:bodyPr>
            <a:normAutofit fontScale="90000"/>
          </a:bodyPr>
          <a:lstStyle/>
          <a:p>
            <a:r>
              <a:rPr lang="hu-HU" dirty="0"/>
              <a:t>Technikumi képzések</a:t>
            </a:r>
          </a:p>
        </p:txBody>
      </p:sp>
      <p:sp>
        <p:nvSpPr>
          <p:cNvPr id="3" name="Alcím 2"/>
          <p:cNvSpPr>
            <a:spLocks noGrp="1"/>
          </p:cNvSpPr>
          <p:nvPr>
            <p:ph type="subTitle" idx="1"/>
          </p:nvPr>
        </p:nvSpPr>
        <p:spPr>
          <a:xfrm>
            <a:off x="1524000" y="1303682"/>
            <a:ext cx="9144000" cy="467454"/>
          </a:xfrm>
          <a:solidFill>
            <a:schemeClr val="accent1"/>
          </a:solidFill>
        </p:spPr>
        <p:txBody>
          <a:bodyPr>
            <a:normAutofit/>
          </a:bodyPr>
          <a:lstStyle/>
          <a:p>
            <a:r>
              <a:rPr lang="hu-HU" b="1" dirty="0"/>
              <a:t>Sportedző (szakirány: labdarúgás / kosárlabda)</a:t>
            </a:r>
          </a:p>
        </p:txBody>
      </p:sp>
      <p:sp>
        <p:nvSpPr>
          <p:cNvPr id="6" name="Szövegdoboz 5"/>
          <p:cNvSpPr txBox="1"/>
          <p:nvPr/>
        </p:nvSpPr>
        <p:spPr>
          <a:xfrm>
            <a:off x="252412" y="2085975"/>
            <a:ext cx="5308091" cy="4678204"/>
          </a:xfrm>
          <a:prstGeom prst="rect">
            <a:avLst/>
          </a:prstGeom>
          <a:noFill/>
        </p:spPr>
        <p:txBody>
          <a:bodyPr wrap="square" rtlCol="0">
            <a:spAutoFit/>
          </a:bodyPr>
          <a:lstStyle/>
          <a:p>
            <a:pPr algn="just"/>
            <a:r>
              <a:rPr lang="hu-HU" sz="1400" i="1" dirty="0"/>
              <a:t>Sport ágazat képzése, amely érettségi és technikusi szintű szakképzettség megszerzésével zárul.</a:t>
            </a:r>
          </a:p>
          <a:p>
            <a:pPr algn="just"/>
            <a:r>
              <a:rPr lang="hu-HU" sz="1400" i="1" dirty="0"/>
              <a:t>A sportedző - sportszervező szakember </a:t>
            </a:r>
            <a:r>
              <a:rPr lang="hu-HU" sz="1400" i="1" dirty="0" err="1"/>
              <a:t>sportágspeciﬁkusan</a:t>
            </a:r>
            <a:r>
              <a:rPr lang="hu-HU" sz="1400" i="1" dirty="0"/>
              <a:t>, célirányosan tervezi, szervezi és irányítja a sportolók, csapatok rövid-, közép- és hosszú távú felkészítését és versenyeztetését. Megtanítja a sportág technikai, taktikai és játékrendszer ismereteit, játék- és versenyszabályait. Értékeli a sportolók edzéseken és a versenyeken nyújtott teljesítményét, a korszerű pedagógiai- és edzéselvek, edzésmódszerek </a:t>
            </a:r>
            <a:r>
              <a:rPr lang="hu-HU" sz="1400" i="1" dirty="0" err="1"/>
              <a:t>ﬁgyelembevételével</a:t>
            </a:r>
            <a:r>
              <a:rPr lang="hu-HU" sz="1400" i="1" dirty="0"/>
              <a:t> fejleszti teljesítőképességüket és teljesítőkészségüket. Edzőmérkőzéseket és -versenyeket, illetve edzőtáborokat, valamint egyéb sportrendezvényeket szervez. Rekreációs szakemberként részt vesz a szabadidős sportolók foglalkozásai, versenyei szervezésében, irányításában. Tanácsaival segíti az egészséges életmódra törekvők sportolási programjának összeállítását. Vezetési, szervezési és pénzügyi tanulmányaira alapozva részt vesz sportklubok, szakosztályok munkájában, irányításában. Sporthoz és rekreációhoz kapcsolódó rendezvényeket szervez.</a:t>
            </a:r>
          </a:p>
          <a:p>
            <a:pPr algn="just"/>
            <a:r>
              <a:rPr lang="hu-HU" sz="1400" i="1" dirty="0"/>
              <a:t>Ajánlott minden fiatal számára, akinek a sport, sportolás iránti elkötelezettsége oly mértékű, hogy szívesen választja ezt a területet </a:t>
            </a:r>
            <a:r>
              <a:rPr lang="hu-HU" sz="1400" i="1" dirty="0" err="1"/>
              <a:t>hivatásául</a:t>
            </a:r>
            <a:r>
              <a:rPr lang="hu-HU" sz="1400" i="1" dirty="0"/>
              <a:t>.</a:t>
            </a:r>
          </a:p>
          <a:p>
            <a:pPr algn="just"/>
            <a:endParaRPr lang="hu-HU" i="1" dirty="0">
              <a:solidFill>
                <a:schemeClr val="accent6">
                  <a:lumMod val="75000"/>
                </a:schemeClr>
              </a:solidFill>
            </a:endParaRPr>
          </a:p>
        </p:txBody>
      </p:sp>
      <p:sp>
        <p:nvSpPr>
          <p:cNvPr id="7" name="Szövegdoboz 6">
            <a:extLst>
              <a:ext uri="{FF2B5EF4-FFF2-40B4-BE49-F238E27FC236}">
                <a16:creationId xmlns:a16="http://schemas.microsoft.com/office/drawing/2014/main" id="{10586124-ACD7-47CB-82BE-DEC070B3FE0B}"/>
              </a:ext>
            </a:extLst>
          </p:cNvPr>
          <p:cNvSpPr txBox="1"/>
          <p:nvPr/>
        </p:nvSpPr>
        <p:spPr>
          <a:xfrm>
            <a:off x="6488055" y="4157543"/>
            <a:ext cx="5451533" cy="1600438"/>
          </a:xfrm>
          <a:prstGeom prst="rect">
            <a:avLst/>
          </a:prstGeom>
          <a:noFill/>
        </p:spPr>
        <p:txBody>
          <a:bodyPr wrap="square" rtlCol="0">
            <a:spAutoFit/>
          </a:bodyPr>
          <a:lstStyle/>
          <a:p>
            <a:r>
              <a:rPr lang="hu-HU" dirty="0">
                <a:solidFill>
                  <a:srgbClr val="FF0000"/>
                </a:solidFill>
              </a:rPr>
              <a:t>Tovább haladás a felsőoktatásba (alapképzési szakok):</a:t>
            </a:r>
          </a:p>
          <a:p>
            <a:pPr marL="285750" indent="-285750">
              <a:buFont typeface="Arial" panose="020B0604020202020204" pitchFamily="34" charset="0"/>
              <a:buChar char="•"/>
            </a:pPr>
            <a:endParaRPr lang="hu-HU" sz="1600" dirty="0">
              <a:solidFill>
                <a:schemeClr val="accent6">
                  <a:lumMod val="50000"/>
                </a:schemeClr>
              </a:solidFill>
            </a:endParaRPr>
          </a:p>
          <a:p>
            <a:pPr marL="285750" indent="-285750">
              <a:buFont typeface="Arial" panose="020B0604020202020204" pitchFamily="34" charset="0"/>
              <a:buChar char="•"/>
            </a:pPr>
            <a:r>
              <a:rPr lang="hu-HU" sz="1600" dirty="0">
                <a:solidFill>
                  <a:schemeClr val="accent6">
                    <a:lumMod val="50000"/>
                  </a:schemeClr>
                </a:solidFill>
              </a:rPr>
              <a:t>Sportszervezés</a:t>
            </a:r>
          </a:p>
          <a:p>
            <a:pPr marL="285750" indent="-285750">
              <a:buFont typeface="Arial" panose="020B0604020202020204" pitchFamily="34" charset="0"/>
              <a:buChar char="•"/>
            </a:pPr>
            <a:r>
              <a:rPr lang="hu-HU" sz="1600" dirty="0">
                <a:solidFill>
                  <a:schemeClr val="accent6">
                    <a:lumMod val="50000"/>
                  </a:schemeClr>
                </a:solidFill>
              </a:rPr>
              <a:t>Sporttudomány</a:t>
            </a:r>
          </a:p>
          <a:p>
            <a:pPr marL="285750" indent="-285750">
              <a:buFont typeface="Arial" panose="020B0604020202020204" pitchFamily="34" charset="0"/>
              <a:buChar char="•"/>
            </a:pPr>
            <a:r>
              <a:rPr lang="hu-HU" sz="1600" dirty="0">
                <a:solidFill>
                  <a:schemeClr val="accent6">
                    <a:lumMod val="50000"/>
                  </a:schemeClr>
                </a:solidFill>
              </a:rPr>
              <a:t>Rekreáció</a:t>
            </a:r>
          </a:p>
          <a:p>
            <a:pPr marL="285750" indent="-285750">
              <a:buFont typeface="Arial" panose="020B0604020202020204" pitchFamily="34" charset="0"/>
              <a:buChar char="•"/>
            </a:pPr>
            <a:r>
              <a:rPr lang="hu-HU" sz="1600" dirty="0">
                <a:solidFill>
                  <a:schemeClr val="accent6">
                    <a:lumMod val="50000"/>
                  </a:schemeClr>
                </a:solidFill>
              </a:rPr>
              <a:t>Egészségügyi gondozás és prevenció</a:t>
            </a:r>
          </a:p>
        </p:txBody>
      </p:sp>
      <p:cxnSp>
        <p:nvCxnSpPr>
          <p:cNvPr id="11" name="Egyenes összekötő 10">
            <a:extLst>
              <a:ext uri="{FF2B5EF4-FFF2-40B4-BE49-F238E27FC236}">
                <a16:creationId xmlns:a16="http://schemas.microsoft.com/office/drawing/2014/main" id="{561DE374-3CB8-4CAD-AB62-35CAA318842A}"/>
              </a:ext>
            </a:extLst>
          </p:cNvPr>
          <p:cNvCxnSpPr/>
          <p:nvPr/>
        </p:nvCxnSpPr>
        <p:spPr>
          <a:xfrm>
            <a:off x="6057900" y="3429000"/>
            <a:ext cx="0" cy="3057525"/>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 name="Kép 4">
            <a:extLst>
              <a:ext uri="{FF2B5EF4-FFF2-40B4-BE49-F238E27FC236}">
                <a16:creationId xmlns:a16="http://schemas.microsoft.com/office/drawing/2014/main" id="{FCE2DD6B-1FDC-4420-8118-C6F9AE26C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650" y="2030569"/>
            <a:ext cx="2724150" cy="1676400"/>
          </a:xfrm>
          <a:prstGeom prst="rect">
            <a:avLst/>
          </a:prstGeom>
        </p:spPr>
      </p:pic>
      <p:pic>
        <p:nvPicPr>
          <p:cNvPr id="10" name="Kép 9">
            <a:extLst>
              <a:ext uri="{FF2B5EF4-FFF2-40B4-BE49-F238E27FC236}">
                <a16:creationId xmlns:a16="http://schemas.microsoft.com/office/drawing/2014/main" id="{D750AAB8-3BAA-4475-A822-D8763AE99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549" y="2030569"/>
            <a:ext cx="2486021" cy="1659419"/>
          </a:xfrm>
          <a:prstGeom prst="rect">
            <a:avLst/>
          </a:prstGeom>
        </p:spPr>
      </p:pic>
      <p:grpSp>
        <p:nvGrpSpPr>
          <p:cNvPr id="12" name="Csoportba foglalás 11">
            <a:extLst>
              <a:ext uri="{FF2B5EF4-FFF2-40B4-BE49-F238E27FC236}">
                <a16:creationId xmlns:a16="http://schemas.microsoft.com/office/drawing/2014/main" id="{EE687B10-1347-410F-83BC-D5BCEA427BA8}"/>
              </a:ext>
            </a:extLst>
          </p:cNvPr>
          <p:cNvGrpSpPr/>
          <p:nvPr/>
        </p:nvGrpSpPr>
        <p:grpSpPr>
          <a:xfrm rot="1470205">
            <a:off x="9753455" y="140686"/>
            <a:ext cx="2119195" cy="2124075"/>
            <a:chOff x="9699018" y="0"/>
            <a:chExt cx="2119195" cy="2124075"/>
          </a:xfrm>
        </p:grpSpPr>
        <p:sp>
          <p:nvSpPr>
            <p:cNvPr id="13" name="Csillag: 12 ágú 12">
              <a:extLst>
                <a:ext uri="{FF2B5EF4-FFF2-40B4-BE49-F238E27FC236}">
                  <a16:creationId xmlns:a16="http://schemas.microsoft.com/office/drawing/2014/main" id="{17C7744F-D9E7-4131-AF76-04E7C842BA02}"/>
                </a:ext>
              </a:extLst>
            </p:cNvPr>
            <p:cNvSpPr/>
            <p:nvPr/>
          </p:nvSpPr>
          <p:spPr>
            <a:xfrm>
              <a:off x="9699018" y="0"/>
              <a:ext cx="2119195" cy="2124075"/>
            </a:xfrm>
            <a:prstGeom prst="star1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Szövegdoboz 13">
              <a:extLst>
                <a:ext uri="{FF2B5EF4-FFF2-40B4-BE49-F238E27FC236}">
                  <a16:creationId xmlns:a16="http://schemas.microsoft.com/office/drawing/2014/main" id="{4F714299-BD31-4869-B31B-0472A017CBF3}"/>
                </a:ext>
              </a:extLst>
            </p:cNvPr>
            <p:cNvSpPr txBox="1"/>
            <p:nvPr/>
          </p:nvSpPr>
          <p:spPr>
            <a:xfrm>
              <a:off x="10246320" y="461872"/>
              <a:ext cx="1121639" cy="1200329"/>
            </a:xfrm>
            <a:prstGeom prst="rect">
              <a:avLst/>
            </a:prstGeom>
            <a:noFill/>
          </p:spPr>
          <p:txBody>
            <a:bodyPr wrap="square" rtlCol="0">
              <a:spAutoFit/>
            </a:bodyPr>
            <a:lstStyle/>
            <a:p>
              <a:pPr algn="ctr"/>
              <a:r>
                <a:rPr lang="hu-HU" sz="3600" b="1" dirty="0"/>
                <a:t>Kód </a:t>
              </a:r>
            </a:p>
            <a:p>
              <a:pPr algn="ctr"/>
              <a:r>
                <a:rPr lang="hu-HU" sz="3600" b="1" dirty="0"/>
                <a:t>0074</a:t>
              </a:r>
            </a:p>
          </p:txBody>
        </p:sp>
      </p:grpSp>
    </p:spTree>
    <p:extLst>
      <p:ext uri="{BB962C8B-B14F-4D97-AF65-F5344CB8AC3E}">
        <p14:creationId xmlns:p14="http://schemas.microsoft.com/office/powerpoint/2010/main" val="2629885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331530"/>
            <a:ext cx="9144000" cy="813529"/>
          </a:xfrm>
        </p:spPr>
        <p:txBody>
          <a:bodyPr>
            <a:normAutofit fontScale="90000"/>
          </a:bodyPr>
          <a:lstStyle/>
          <a:p>
            <a:r>
              <a:rPr lang="hu-HU" dirty="0"/>
              <a:t>Technikumi képzések</a:t>
            </a:r>
          </a:p>
        </p:txBody>
      </p:sp>
      <p:sp>
        <p:nvSpPr>
          <p:cNvPr id="3" name="Alcím 2"/>
          <p:cNvSpPr>
            <a:spLocks noGrp="1"/>
          </p:cNvSpPr>
          <p:nvPr>
            <p:ph type="subTitle" idx="1"/>
          </p:nvPr>
        </p:nvSpPr>
        <p:spPr>
          <a:xfrm>
            <a:off x="1511644" y="1303509"/>
            <a:ext cx="9144000" cy="467454"/>
          </a:xfrm>
          <a:solidFill>
            <a:schemeClr val="accent1"/>
          </a:solidFill>
        </p:spPr>
        <p:txBody>
          <a:bodyPr>
            <a:normAutofit/>
          </a:bodyPr>
          <a:lstStyle/>
          <a:p>
            <a:r>
              <a:rPr lang="hu-HU" b="1" dirty="0"/>
              <a:t>Turisztikai technikus</a:t>
            </a:r>
          </a:p>
        </p:txBody>
      </p:sp>
      <p:sp>
        <p:nvSpPr>
          <p:cNvPr id="5" name="Téglalap 4"/>
          <p:cNvSpPr/>
          <p:nvPr/>
        </p:nvSpPr>
        <p:spPr>
          <a:xfrm>
            <a:off x="733169" y="2222838"/>
            <a:ext cx="4118463" cy="4031873"/>
          </a:xfrm>
          <a:prstGeom prst="rect">
            <a:avLst/>
          </a:prstGeom>
        </p:spPr>
        <p:txBody>
          <a:bodyPr wrap="square">
            <a:spAutoFit/>
          </a:bodyPr>
          <a:lstStyle/>
          <a:p>
            <a:r>
              <a:rPr lang="hu-HU" sz="1600" i="1" dirty="0"/>
              <a:t>Turizmus, vendéglátás ágazat 5 éves képzése, amely érettségivel és technikus szintű szakképzettség megszerzésével zárul. Szakmairány: Turisztikai szervező.</a:t>
            </a:r>
          </a:p>
          <a:p>
            <a:r>
              <a:rPr lang="hu-HU" sz="1600" i="1" dirty="0"/>
              <a:t>A turisztikai szervező több területen találkozik a turistával. Utazási irodában információt nyújt, útitervet készít, menetjegyet, szállást foglal, és csoportos utazást szervez. Marketing és értékesítési tevékenységet végez, külföldi és belföldi partnerekkel kapcsolatot tart, be- és kiutazásokat szervez, értékesít. Információkat gyűjt különféle közlekedési eszközökről és szálláshelyekről, ügyfelei igényeinek</a:t>
            </a:r>
          </a:p>
          <a:p>
            <a:r>
              <a:rPr lang="hu-HU" sz="1600" i="1" dirty="0"/>
              <a:t>felmérése után tájékoztatást nyújt utazásuk lebonyolításával kapcsolatban. Útiterveket állít össze, menetjegyeket, </a:t>
            </a:r>
            <a:r>
              <a:rPr lang="hu-HU" sz="1600" i="1" dirty="0" err="1"/>
              <a:t>vouchereket</a:t>
            </a:r>
            <a:r>
              <a:rPr lang="hu-HU" sz="1600" i="1" dirty="0"/>
              <a:t> állít ki.</a:t>
            </a:r>
          </a:p>
        </p:txBody>
      </p:sp>
      <p:pic>
        <p:nvPicPr>
          <p:cNvPr id="7" name="Kép 6">
            <a:extLst>
              <a:ext uri="{FF2B5EF4-FFF2-40B4-BE49-F238E27FC236}">
                <a16:creationId xmlns:a16="http://schemas.microsoft.com/office/drawing/2014/main" id="{2EB82262-E99E-49CA-AFA7-FB0EC76E1FD0}"/>
              </a:ext>
            </a:extLst>
          </p:cNvPr>
          <p:cNvPicPr>
            <a:picLocks noChangeAspect="1"/>
          </p:cNvPicPr>
          <p:nvPr/>
        </p:nvPicPr>
        <p:blipFill>
          <a:blip r:embed="rId2"/>
          <a:stretch>
            <a:fillRect/>
          </a:stretch>
        </p:blipFill>
        <p:spPr>
          <a:xfrm>
            <a:off x="8638132" y="2213869"/>
            <a:ext cx="2529800" cy="1897350"/>
          </a:xfrm>
          <a:prstGeom prst="rect">
            <a:avLst/>
          </a:prstGeom>
        </p:spPr>
      </p:pic>
      <p:pic>
        <p:nvPicPr>
          <p:cNvPr id="10" name="Kép 9">
            <a:extLst>
              <a:ext uri="{FF2B5EF4-FFF2-40B4-BE49-F238E27FC236}">
                <a16:creationId xmlns:a16="http://schemas.microsoft.com/office/drawing/2014/main" id="{61DEF349-7EDD-44F7-839E-24152301CF9B}"/>
              </a:ext>
            </a:extLst>
          </p:cNvPr>
          <p:cNvPicPr>
            <a:picLocks noChangeAspect="1"/>
          </p:cNvPicPr>
          <p:nvPr/>
        </p:nvPicPr>
        <p:blipFill>
          <a:blip r:embed="rId3"/>
          <a:stretch>
            <a:fillRect/>
          </a:stretch>
        </p:blipFill>
        <p:spPr>
          <a:xfrm>
            <a:off x="5320812" y="2213869"/>
            <a:ext cx="2865494" cy="1911821"/>
          </a:xfrm>
          <a:prstGeom prst="rect">
            <a:avLst/>
          </a:prstGeom>
        </p:spPr>
      </p:pic>
      <p:sp>
        <p:nvSpPr>
          <p:cNvPr id="4" name="Téglalap 3">
            <a:extLst>
              <a:ext uri="{FF2B5EF4-FFF2-40B4-BE49-F238E27FC236}">
                <a16:creationId xmlns:a16="http://schemas.microsoft.com/office/drawing/2014/main" id="{C77C606D-26CF-4A4B-BA50-4DA0D26CC5E0}"/>
              </a:ext>
            </a:extLst>
          </p:cNvPr>
          <p:cNvSpPr/>
          <p:nvPr/>
        </p:nvSpPr>
        <p:spPr>
          <a:xfrm>
            <a:off x="5743575" y="4594099"/>
            <a:ext cx="6096000" cy="1754326"/>
          </a:xfrm>
          <a:prstGeom prst="rect">
            <a:avLst/>
          </a:prstGeom>
        </p:spPr>
        <p:txBody>
          <a:bodyPr>
            <a:spAutoFit/>
          </a:bodyPr>
          <a:lstStyle/>
          <a:p>
            <a:r>
              <a:rPr lang="hu-HU" dirty="0">
                <a:solidFill>
                  <a:srgbClr val="FF0000"/>
                </a:solidFill>
              </a:rPr>
              <a:t>Tovább haladás a felsőoktatásba (alapképzési szakok):</a:t>
            </a:r>
          </a:p>
          <a:p>
            <a:endParaRPr lang="hu-HU" dirty="0">
              <a:solidFill>
                <a:srgbClr val="FF0000"/>
              </a:solidFill>
            </a:endParaRPr>
          </a:p>
          <a:p>
            <a:pPr marL="285750" indent="-285750">
              <a:buFont typeface="Arial" panose="020B0604020202020204" pitchFamily="34" charset="0"/>
              <a:buChar char="•"/>
            </a:pPr>
            <a:r>
              <a:rPr lang="hu-HU" dirty="0">
                <a:solidFill>
                  <a:schemeClr val="accent6">
                    <a:lumMod val="50000"/>
                  </a:schemeClr>
                </a:solidFill>
              </a:rPr>
              <a:t>Turizmus, vendéglátás</a:t>
            </a:r>
          </a:p>
          <a:p>
            <a:pPr marL="285750" indent="-285750">
              <a:buFont typeface="Arial" panose="020B0604020202020204" pitchFamily="34" charset="0"/>
              <a:buChar char="•"/>
            </a:pPr>
            <a:r>
              <a:rPr lang="hu-HU" dirty="0">
                <a:solidFill>
                  <a:schemeClr val="accent6">
                    <a:lumMod val="50000"/>
                  </a:schemeClr>
                </a:solidFill>
              </a:rPr>
              <a:t>Fenntartható és körforgásos turizmus</a:t>
            </a:r>
          </a:p>
          <a:p>
            <a:pPr marL="285750" indent="-285750">
              <a:buFont typeface="Arial" panose="020B0604020202020204" pitchFamily="34" charset="0"/>
              <a:buChar char="•"/>
            </a:pPr>
            <a:r>
              <a:rPr lang="hu-HU" dirty="0">
                <a:solidFill>
                  <a:schemeClr val="accent6">
                    <a:lumMod val="50000"/>
                  </a:schemeClr>
                </a:solidFill>
              </a:rPr>
              <a:t>Földrajz</a:t>
            </a:r>
          </a:p>
          <a:p>
            <a:pPr marL="285750" indent="-285750">
              <a:buFont typeface="Arial" panose="020B0604020202020204" pitchFamily="34" charset="0"/>
              <a:buChar char="•"/>
            </a:pPr>
            <a:endParaRPr lang="hu-HU" dirty="0">
              <a:solidFill>
                <a:schemeClr val="accent6">
                  <a:lumMod val="50000"/>
                </a:schemeClr>
              </a:solidFill>
            </a:endParaRPr>
          </a:p>
        </p:txBody>
      </p:sp>
      <p:cxnSp>
        <p:nvCxnSpPr>
          <p:cNvPr id="8" name="Egyenes összekötő 7">
            <a:extLst>
              <a:ext uri="{FF2B5EF4-FFF2-40B4-BE49-F238E27FC236}">
                <a16:creationId xmlns:a16="http://schemas.microsoft.com/office/drawing/2014/main" id="{5F642279-A60C-4359-A651-C39994EC790A}"/>
              </a:ext>
            </a:extLst>
          </p:cNvPr>
          <p:cNvCxnSpPr/>
          <p:nvPr/>
        </p:nvCxnSpPr>
        <p:spPr>
          <a:xfrm>
            <a:off x="5400675" y="4438650"/>
            <a:ext cx="605790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1" name="Csoportba foglalás 10">
            <a:extLst>
              <a:ext uri="{FF2B5EF4-FFF2-40B4-BE49-F238E27FC236}">
                <a16:creationId xmlns:a16="http://schemas.microsoft.com/office/drawing/2014/main" id="{EC65CBAD-6743-4623-A401-F83FD93315D4}"/>
              </a:ext>
            </a:extLst>
          </p:cNvPr>
          <p:cNvGrpSpPr/>
          <p:nvPr/>
        </p:nvGrpSpPr>
        <p:grpSpPr>
          <a:xfrm rot="1470205">
            <a:off x="9753455" y="140686"/>
            <a:ext cx="2119195" cy="2124075"/>
            <a:chOff x="9699018" y="0"/>
            <a:chExt cx="2119195" cy="2124075"/>
          </a:xfrm>
        </p:grpSpPr>
        <p:sp>
          <p:nvSpPr>
            <p:cNvPr id="12" name="Csillag: 12 ágú 11">
              <a:extLst>
                <a:ext uri="{FF2B5EF4-FFF2-40B4-BE49-F238E27FC236}">
                  <a16:creationId xmlns:a16="http://schemas.microsoft.com/office/drawing/2014/main" id="{6144A12D-3586-4677-B180-2388B9DB535B}"/>
                </a:ext>
              </a:extLst>
            </p:cNvPr>
            <p:cNvSpPr/>
            <p:nvPr/>
          </p:nvSpPr>
          <p:spPr>
            <a:xfrm>
              <a:off x="9699018" y="0"/>
              <a:ext cx="2119195" cy="2124075"/>
            </a:xfrm>
            <a:prstGeom prst="star1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Szövegdoboz 12">
              <a:extLst>
                <a:ext uri="{FF2B5EF4-FFF2-40B4-BE49-F238E27FC236}">
                  <a16:creationId xmlns:a16="http://schemas.microsoft.com/office/drawing/2014/main" id="{D2D50657-29FA-4CDF-9CAA-EAD3274EDD07}"/>
                </a:ext>
              </a:extLst>
            </p:cNvPr>
            <p:cNvSpPr txBox="1"/>
            <p:nvPr/>
          </p:nvSpPr>
          <p:spPr>
            <a:xfrm>
              <a:off x="10246320" y="461872"/>
              <a:ext cx="1121639" cy="1200329"/>
            </a:xfrm>
            <a:prstGeom prst="rect">
              <a:avLst/>
            </a:prstGeom>
            <a:noFill/>
          </p:spPr>
          <p:txBody>
            <a:bodyPr wrap="square" rtlCol="0">
              <a:spAutoFit/>
            </a:bodyPr>
            <a:lstStyle/>
            <a:p>
              <a:pPr algn="ctr"/>
              <a:r>
                <a:rPr lang="hu-HU" sz="3600" b="1" dirty="0"/>
                <a:t>Kód </a:t>
              </a:r>
            </a:p>
            <a:p>
              <a:pPr algn="ctr"/>
              <a:r>
                <a:rPr lang="hu-HU" sz="3600" b="1" dirty="0"/>
                <a:t>0075</a:t>
              </a:r>
            </a:p>
          </p:txBody>
        </p:sp>
      </p:grpSp>
    </p:spTree>
    <p:extLst>
      <p:ext uri="{BB962C8B-B14F-4D97-AF65-F5344CB8AC3E}">
        <p14:creationId xmlns:p14="http://schemas.microsoft.com/office/powerpoint/2010/main" val="648881832"/>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1836</Words>
  <Application>Microsoft Office PowerPoint</Application>
  <PresentationFormat>Szélesvásznú</PresentationFormat>
  <Paragraphs>203</Paragraphs>
  <Slides>22</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22</vt:i4>
      </vt:variant>
    </vt:vector>
  </HeadingPairs>
  <TitlesOfParts>
    <vt:vector size="26" baseType="lpstr">
      <vt:lpstr>Arial</vt:lpstr>
      <vt:lpstr>Calibri</vt:lpstr>
      <vt:lpstr>Calibri Light</vt:lpstr>
      <vt:lpstr>Office-téma</vt:lpstr>
      <vt:lpstr>Ceglédi Szakképzési Centrum Szterényi József Technikum és Szakképző Iskola (Monor)</vt:lpstr>
      <vt:lpstr>Iskolánkról</vt:lpstr>
      <vt:lpstr>Iskolatípusok</vt:lpstr>
      <vt:lpstr>Felvételi követelmények</vt:lpstr>
      <vt:lpstr>Pontszámítás a felsőoktatási felvételi  eljárásban</vt:lpstr>
      <vt:lpstr>Technikumi képzések</vt:lpstr>
      <vt:lpstr>Technikumi képzések</vt:lpstr>
      <vt:lpstr>Technikumi képzések</vt:lpstr>
      <vt:lpstr>Technikumi képzések</vt:lpstr>
      <vt:lpstr>Technikumi képzések</vt:lpstr>
      <vt:lpstr>Technikumi képzések</vt:lpstr>
      <vt:lpstr>Szakképző iskolai képzések</vt:lpstr>
      <vt:lpstr>Szakképző iskolai képzések</vt:lpstr>
      <vt:lpstr>Szakképző iskolai képzések</vt:lpstr>
      <vt:lpstr>Szakképző iskolai képzések</vt:lpstr>
      <vt:lpstr>Szakképző iskolai képzések</vt:lpstr>
      <vt:lpstr>Szakképző iskolai képzések</vt:lpstr>
      <vt:lpstr>Szakképző iskolai képzések</vt:lpstr>
      <vt:lpstr>Szakképző iskolai képzések</vt:lpstr>
      <vt:lpstr>Szakképző iskolai képzések</vt:lpstr>
      <vt:lpstr>PowerPoint-bemutató</vt:lpstr>
      <vt:lpstr>Köszönöm a figyelmet!</vt:lpstr>
    </vt:vector>
  </TitlesOfParts>
  <Company>Szterényi SZG és SZKI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Ceglédi Szakképzési Centrum Szterényi József Szakgimnáziuma és Szakközépiskolája</dc:title>
  <dc:creator>Sápi Viktória</dc:creator>
  <cp:lastModifiedBy>Sápi Viktória</cp:lastModifiedBy>
  <cp:revision>96</cp:revision>
  <dcterms:created xsi:type="dcterms:W3CDTF">2019-12-09T09:15:05Z</dcterms:created>
  <dcterms:modified xsi:type="dcterms:W3CDTF">2025-10-08T10:45:32Z</dcterms:modified>
</cp:coreProperties>
</file>