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59" r:id="rId2"/>
    <p:sldId id="260" r:id="rId3"/>
    <p:sldId id="265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5B1E989-C44C-4C40-A3F1-4AAA5A8F0133}" type="datetimeFigureOut">
              <a:rPr lang="hu-HU" smtClean="0"/>
              <a:t>2025. 10. 08.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31ACE3B-7148-4AD9-B724-BD8C011F0F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212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E989-C44C-4C40-A3F1-4AAA5A8F0133}" type="datetimeFigureOut">
              <a:rPr lang="hu-HU" smtClean="0"/>
              <a:t>2025. 10. 08.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CE3B-7148-4AD9-B724-BD8C011F0F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9194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5B1E989-C44C-4C40-A3F1-4AAA5A8F0133}" type="datetimeFigureOut">
              <a:rPr lang="hu-HU" smtClean="0"/>
              <a:t>2025. 10. 08.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31ACE3B-7148-4AD9-B724-BD8C011F0F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3259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5B1E989-C44C-4C40-A3F1-4AAA5A8F0133}" type="datetimeFigureOut">
              <a:rPr lang="hu-HU" smtClean="0"/>
              <a:t>2025. 10. 08.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31ACE3B-7148-4AD9-B724-BD8C011F0F64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9776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5B1E989-C44C-4C40-A3F1-4AAA5A8F0133}" type="datetimeFigureOut">
              <a:rPr lang="hu-HU" smtClean="0"/>
              <a:t>2025. 10. 08.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31ACE3B-7148-4AD9-B724-BD8C011F0F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832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E989-C44C-4C40-A3F1-4AAA5A8F0133}" type="datetimeFigureOut">
              <a:rPr lang="hu-HU" smtClean="0"/>
              <a:t>2025. 10. 08.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CE3B-7148-4AD9-B724-BD8C011F0F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5568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E989-C44C-4C40-A3F1-4AAA5A8F0133}" type="datetimeFigureOut">
              <a:rPr lang="hu-HU" smtClean="0"/>
              <a:t>2025. 10. 08.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CE3B-7148-4AD9-B724-BD8C011F0F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2877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E989-C44C-4C40-A3F1-4AAA5A8F0133}" type="datetimeFigureOut">
              <a:rPr lang="hu-HU" smtClean="0"/>
              <a:t>2025. 10. 08.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CE3B-7148-4AD9-B724-BD8C011F0F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2170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5B1E989-C44C-4C40-A3F1-4AAA5A8F0133}" type="datetimeFigureOut">
              <a:rPr lang="hu-HU" smtClean="0"/>
              <a:t>2025. 10. 08.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31ACE3B-7148-4AD9-B724-BD8C011F0F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351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E989-C44C-4C40-A3F1-4AAA5A8F0133}" type="datetimeFigureOut">
              <a:rPr lang="hu-HU" smtClean="0"/>
              <a:t>2025. 10. 08.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CE3B-7148-4AD9-B724-BD8C011F0F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8519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5B1E989-C44C-4C40-A3F1-4AAA5A8F0133}" type="datetimeFigureOut">
              <a:rPr lang="hu-HU" smtClean="0"/>
              <a:t>2025. 10. 08.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31ACE3B-7148-4AD9-B724-BD8C011F0F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777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E989-C44C-4C40-A3F1-4AAA5A8F0133}" type="datetimeFigureOut">
              <a:rPr lang="hu-HU" smtClean="0"/>
              <a:t>2025. 10. 08.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CE3B-7148-4AD9-B724-BD8C011F0F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4241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E989-C44C-4C40-A3F1-4AAA5A8F0133}" type="datetimeFigureOut">
              <a:rPr lang="hu-HU" smtClean="0"/>
              <a:t>2025. 10. 08.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CE3B-7148-4AD9-B724-BD8C011F0F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456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E989-C44C-4C40-A3F1-4AAA5A8F0133}" type="datetimeFigureOut">
              <a:rPr lang="hu-HU" smtClean="0"/>
              <a:t>2025. 10. 08.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CE3B-7148-4AD9-B724-BD8C011F0F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7548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E989-C44C-4C40-A3F1-4AAA5A8F0133}" type="datetimeFigureOut">
              <a:rPr lang="hu-HU" smtClean="0"/>
              <a:t>2025. 10. 08.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CE3B-7148-4AD9-B724-BD8C011F0F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1316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E989-C44C-4C40-A3F1-4AAA5A8F0133}" type="datetimeFigureOut">
              <a:rPr lang="hu-HU" smtClean="0"/>
              <a:t>2025. 10. 08.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CE3B-7148-4AD9-B724-BD8C011F0F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581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E989-C44C-4C40-A3F1-4AAA5A8F0133}" type="datetimeFigureOut">
              <a:rPr lang="hu-HU" smtClean="0"/>
              <a:t>2025. 10. 08.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CE3B-7148-4AD9-B724-BD8C011F0F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0354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1E989-C44C-4C40-A3F1-4AAA5A8F0133}" type="datetimeFigureOut">
              <a:rPr lang="hu-HU" smtClean="0"/>
              <a:t>2025. 10. 08.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ACE3B-7148-4AD9-B724-BD8C011F0F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9573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998572" y="1256644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4400" b="1" i="0" dirty="0">
                <a:solidFill>
                  <a:srgbClr val="FF0000"/>
                </a:solidFill>
                <a:effectLst/>
                <a:latin typeface="Inter"/>
              </a:rPr>
              <a:t>CSZC Szterényi József Technikum és Szakképző Iskola</a:t>
            </a:r>
            <a:endParaRPr lang="hu-HU" sz="4400" dirty="0">
              <a:solidFill>
                <a:srgbClr val="FF00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144" y="3380302"/>
            <a:ext cx="1300115" cy="149126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122" y="3295135"/>
            <a:ext cx="1352739" cy="15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95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295088" y="467810"/>
            <a:ext cx="8610600" cy="1293028"/>
          </a:xfrm>
        </p:spPr>
        <p:txBody>
          <a:bodyPr>
            <a:normAutofit/>
          </a:bodyPr>
          <a:lstStyle/>
          <a:p>
            <a:r>
              <a:rPr lang="hu-HU" sz="4800" dirty="0"/>
              <a:t>Iskolánkról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hu-HU" sz="2800" b="1" dirty="0">
                <a:solidFill>
                  <a:srgbClr val="FF0000"/>
                </a:solidFill>
              </a:rPr>
              <a:t>A Ceglédi Szakképzési Centrum Szterényi József Technikum és Szakképző Iskola</a:t>
            </a:r>
            <a:r>
              <a:rPr lang="hu-HU" sz="2800" dirty="0"/>
              <a:t> </a:t>
            </a:r>
            <a:r>
              <a:rPr lang="hu-HU" sz="2800" b="1" dirty="0">
                <a:solidFill>
                  <a:srgbClr val="FFC000"/>
                </a:solidFill>
              </a:rPr>
              <a:t>MONORON</a:t>
            </a:r>
            <a:r>
              <a:rPr lang="hu-HU" sz="2800" dirty="0"/>
              <a:t> korszerű technikumként és szakképző iskolaként széles alapműveltséget nyújt, s egyenrangúan kezeli a közismereti, a szakmai előkészítő, az alapozó és speciális szakmai képzést. Képzéseinket folyamatosan a munkaerőpiac igényeihez igazítjuk, így az elmúlt tanévekben még szélesebbé vált szakmai kínálatunk. Küldetésünk, hogy a szakmáját szerető és magas szinten művelő, a társadalmi és természeti környezetéért felelősséget vállaló ember eszményéhez vezető utat a diákok elé tárjuk.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56058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3E31775-6BD9-4D73-B714-76B56DC48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0"/>
            <a:ext cx="8610600" cy="700481"/>
          </a:xfrm>
        </p:spPr>
        <p:txBody>
          <a:bodyPr/>
          <a:lstStyle/>
          <a:p>
            <a:r>
              <a:rPr lang="hu-HU" dirty="0"/>
              <a:t>KÉPZÉSI KÍNÁLATUNK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CFC638C-6329-46AB-93B2-67112A3C9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488" y="680705"/>
            <a:ext cx="5079991" cy="485365"/>
          </a:xfrm>
        </p:spPr>
        <p:txBody>
          <a:bodyPr/>
          <a:lstStyle/>
          <a:p>
            <a:r>
              <a:rPr lang="hu-HU" dirty="0"/>
              <a:t>TECHNIKUM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85268D9-9BFD-45DA-B7B3-26E9C4FDD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1224793"/>
            <a:ext cx="5311775" cy="499389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b="1" dirty="0">
                <a:solidFill>
                  <a:schemeClr val="accent1"/>
                </a:solidFill>
              </a:rPr>
              <a:t>Tagozat-kód	Ágazatok	Képzési idő</a:t>
            </a:r>
          </a:p>
          <a:p>
            <a:pPr marL="0" indent="0">
              <a:buNone/>
            </a:pPr>
            <a:endParaRPr lang="hu-HU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hu-HU" b="1" dirty="0">
              <a:solidFill>
                <a:schemeClr val="accent1"/>
              </a:solidFill>
            </a:endParaRPr>
          </a:p>
          <a:p>
            <a:r>
              <a:rPr lang="hu-HU" dirty="0"/>
              <a:t>0071	 Gazdálkodás, menedzsment ágazat</a:t>
            </a:r>
          </a:p>
          <a:p>
            <a:r>
              <a:rPr lang="hu-HU" dirty="0"/>
              <a:t>(pénzügyi-számviteli ügyintéző)	5 év</a:t>
            </a:r>
          </a:p>
          <a:p>
            <a:r>
              <a:rPr lang="hu-HU" dirty="0"/>
              <a:t>0073	Közlekedés és szállítmányozás ágazat</a:t>
            </a:r>
          </a:p>
          <a:p>
            <a:r>
              <a:rPr lang="hu-HU" dirty="0"/>
              <a:t>(logisztikai technikus)	5 év</a:t>
            </a:r>
          </a:p>
          <a:p>
            <a:r>
              <a:rPr lang="hu-HU" dirty="0"/>
              <a:t>0074	Sport ágazat *</a:t>
            </a:r>
          </a:p>
          <a:p>
            <a:r>
              <a:rPr lang="hu-HU" dirty="0"/>
              <a:t>(sportedző labdarúgás/kosárlabda)	5 év</a:t>
            </a:r>
          </a:p>
          <a:p>
            <a:r>
              <a:rPr lang="hu-HU" dirty="0"/>
              <a:t>0075	Turizmus -  vendéglátás ágazat</a:t>
            </a:r>
          </a:p>
          <a:p>
            <a:r>
              <a:rPr lang="hu-HU" dirty="0"/>
              <a:t>(turisztikai technikus) 	5 év</a:t>
            </a:r>
          </a:p>
          <a:p>
            <a:r>
              <a:rPr lang="hu-HU" dirty="0"/>
              <a:t>0076	Elektronika-elektrotechnika ágazat</a:t>
            </a:r>
          </a:p>
          <a:p>
            <a:r>
              <a:rPr lang="hu-HU" dirty="0"/>
              <a:t>(elektronikai technikus)	5 év</a:t>
            </a:r>
          </a:p>
          <a:p>
            <a:r>
              <a:rPr lang="hu-HU" dirty="0"/>
              <a:t>0077	Oktatás ágazat</a:t>
            </a:r>
          </a:p>
          <a:p>
            <a:r>
              <a:rPr lang="hu-HU" dirty="0"/>
              <a:t>(óvodai nevelő)</a:t>
            </a:r>
          </a:p>
          <a:p>
            <a:r>
              <a:rPr lang="hu-HU" dirty="0"/>
              <a:t>OKLEVELES TECHNIKUMI KÉPZÉS	5 év</a:t>
            </a:r>
          </a:p>
          <a:p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62401A1-2218-4341-9388-2B00FA87C5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604007"/>
            <a:ext cx="5105400" cy="515923"/>
          </a:xfrm>
        </p:spPr>
        <p:txBody>
          <a:bodyPr/>
          <a:lstStyle/>
          <a:p>
            <a:r>
              <a:rPr lang="hu-HU" dirty="0"/>
              <a:t>SZAKKÉPZŐ ISKOLA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1795FBF-E847-43EA-930B-D698EF0E99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224794"/>
            <a:ext cx="5334000" cy="49938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b="1" dirty="0">
                <a:solidFill>
                  <a:schemeClr val="accent1"/>
                </a:solidFill>
              </a:rPr>
              <a:t>Tagozat-kód	Ágazat / Szakma	Képzési idő</a:t>
            </a:r>
          </a:p>
          <a:p>
            <a:pPr marL="0" indent="0">
              <a:buNone/>
            </a:pPr>
            <a:endParaRPr lang="hu-HU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hu-HU" b="1" dirty="0">
              <a:solidFill>
                <a:schemeClr val="accent1"/>
              </a:solidFill>
            </a:endParaRPr>
          </a:p>
          <a:p>
            <a:r>
              <a:rPr lang="hu-HU" dirty="0"/>
              <a:t>0081	Elektronika és elektrotechnika ágazat</a:t>
            </a:r>
          </a:p>
          <a:p>
            <a:r>
              <a:rPr lang="hu-HU" dirty="0"/>
              <a:t>(villanyszerelő)	3 év</a:t>
            </a:r>
          </a:p>
          <a:p>
            <a:r>
              <a:rPr lang="hu-HU" dirty="0"/>
              <a:t>0082	Építőipar ágazat</a:t>
            </a:r>
          </a:p>
          <a:p>
            <a:r>
              <a:rPr lang="hu-HU" dirty="0"/>
              <a:t>(ács; bádogos; festő, mázoló, tapétázó; burkoló; tetőfedő)	3 év</a:t>
            </a:r>
          </a:p>
          <a:p>
            <a:r>
              <a:rPr lang="hu-HU" dirty="0"/>
              <a:t>0083	Fa- és bútoripar ágazat</a:t>
            </a:r>
          </a:p>
          <a:p>
            <a:r>
              <a:rPr lang="hu-HU" dirty="0"/>
              <a:t>(asztalos)	3 év</a:t>
            </a:r>
          </a:p>
          <a:p>
            <a:r>
              <a:rPr lang="hu-HU" dirty="0"/>
              <a:t>0084	Kereskedelem ágazat</a:t>
            </a:r>
          </a:p>
          <a:p>
            <a:r>
              <a:rPr lang="hu-HU" dirty="0"/>
              <a:t>(kereskedelmi értékesítő (eladó))	 3 év</a:t>
            </a:r>
          </a:p>
          <a:p>
            <a:r>
              <a:rPr lang="hu-HU" dirty="0"/>
              <a:t>0085	Turizmus -  vendéglátás ágazat</a:t>
            </a:r>
          </a:p>
          <a:p>
            <a:r>
              <a:rPr lang="hu-HU" dirty="0"/>
              <a:t>(pincér- vendégtéri szakember)	3 év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93199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flipH="1">
            <a:off x="11506199" y="764373"/>
            <a:ext cx="45719" cy="1293028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889686"/>
            <a:ext cx="10820400" cy="5328999"/>
          </a:xfrm>
        </p:spPr>
        <p:txBody>
          <a:bodyPr/>
          <a:lstStyle/>
          <a:p>
            <a:r>
              <a:rPr lang="hu-HU" sz="2800" dirty="0"/>
              <a:t>Sok egyéb szakma mellett szívügyünknek tekintjük az építőipari, azon belül is a </a:t>
            </a:r>
            <a:r>
              <a:rPr lang="hu-HU" sz="2800" dirty="0">
                <a:solidFill>
                  <a:srgbClr val="FF0000"/>
                </a:solidFill>
              </a:rPr>
              <a:t>tetőépítéssel kapcsolatos szakmák </a:t>
            </a:r>
            <a:r>
              <a:rPr lang="hu-HU" sz="2800" dirty="0"/>
              <a:t>oktatását</a:t>
            </a:r>
          </a:p>
          <a:p>
            <a:r>
              <a:rPr lang="hu-HU" sz="2800" dirty="0"/>
              <a:t>Folyamatosan fejlesztjük </a:t>
            </a:r>
          </a:p>
          <a:p>
            <a:pPr marL="0" indent="0">
              <a:buNone/>
            </a:pPr>
            <a:r>
              <a:rPr lang="hu-HU" sz="2800" dirty="0"/>
              <a:t>    műhelyeinket,eszközparkunkat</a:t>
            </a:r>
          </a:p>
          <a:p>
            <a:r>
              <a:rPr lang="hu-HU" sz="2800" dirty="0"/>
              <a:t>Képezzük oktatóinkat a mindig</a:t>
            </a:r>
          </a:p>
          <a:p>
            <a:pPr marL="0" indent="0">
              <a:buNone/>
            </a:pPr>
            <a:r>
              <a:rPr lang="hu-HU" sz="2800" dirty="0"/>
              <a:t>   naprakész tudás érdekében</a:t>
            </a:r>
          </a:p>
          <a:p>
            <a:pPr marL="0" indent="0">
              <a:buNone/>
            </a:pPr>
            <a:endParaRPr lang="hu-HU" sz="2800" dirty="0"/>
          </a:p>
          <a:p>
            <a:pPr marL="0" indent="0">
              <a:buNone/>
            </a:pPr>
            <a:r>
              <a:rPr lang="hu-HU" sz="2800" dirty="0"/>
              <a:t>Fotó: első bádogos</a:t>
            </a:r>
          </a:p>
          <a:p>
            <a:pPr marL="0" indent="0">
              <a:buNone/>
            </a:pPr>
            <a:r>
              <a:rPr lang="hu-HU" sz="2800" dirty="0"/>
              <a:t>felnőtt csoportunk, 3 oktatónkkal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686" y="2718487"/>
            <a:ext cx="4901514" cy="344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12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140941" y="681995"/>
            <a:ext cx="8610600" cy="1293028"/>
          </a:xfrm>
        </p:spPr>
        <p:txBody>
          <a:bodyPr/>
          <a:lstStyle/>
          <a:p>
            <a:r>
              <a:rPr lang="hu-HU" dirty="0"/>
              <a:t>Partnereink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1388377"/>
            <a:ext cx="10820400" cy="5389927"/>
          </a:xfrm>
        </p:spPr>
        <p:txBody>
          <a:bodyPr>
            <a:normAutofit/>
          </a:bodyPr>
          <a:lstStyle/>
          <a:p>
            <a:r>
              <a:rPr lang="hu-HU" dirty="0"/>
              <a:t>Iskolánk támogatását élvezi a </a:t>
            </a:r>
            <a:r>
              <a:rPr lang="hu-HU" b="1" dirty="0">
                <a:solidFill>
                  <a:srgbClr val="FF0000"/>
                </a:solidFill>
              </a:rPr>
              <a:t>PREFA</a:t>
            </a:r>
            <a:r>
              <a:rPr lang="hu-HU" dirty="0"/>
              <a:t> bádogos alapanyagokat gyártó és a </a:t>
            </a:r>
            <a:r>
              <a:rPr lang="hu-HU" b="1" dirty="0">
                <a:solidFill>
                  <a:srgbClr val="FF0000"/>
                </a:solidFill>
              </a:rPr>
              <a:t>TERRÁN</a:t>
            </a:r>
            <a:r>
              <a:rPr lang="hu-HU" dirty="0"/>
              <a:t> tetőfedő alapanyagokat gyártó cégnek, és kapcsolatban áll több építőipari alapanyagot gyártóval.</a:t>
            </a:r>
          </a:p>
          <a:p>
            <a:r>
              <a:rPr lang="hu-HU" b="1" u="sng" dirty="0"/>
              <a:t>Segítséget kapunk </a:t>
            </a:r>
            <a:r>
              <a:rPr lang="hu-HU" dirty="0"/>
              <a:t>:- a tanításhoz szükséges alapanyagok beszerzéséhez</a:t>
            </a:r>
          </a:p>
          <a:p>
            <a:pPr marL="0" indent="0">
              <a:buNone/>
            </a:pPr>
            <a:r>
              <a:rPr lang="hu-HU" dirty="0"/>
              <a:t>                                     - az oktatáshoz</a:t>
            </a:r>
          </a:p>
          <a:p>
            <a:pPr marL="0" indent="0">
              <a:buNone/>
            </a:pPr>
            <a:r>
              <a:rPr lang="hu-HU" dirty="0"/>
              <a:t>                                     - oktatóink folyamatos képzéséhez</a:t>
            </a:r>
          </a:p>
          <a:p>
            <a:pPr marL="0" indent="0">
              <a:buNone/>
            </a:pPr>
            <a:r>
              <a:rPr lang="hu-HU" dirty="0"/>
              <a:t>                                     - tanulóink szakmai gyakorlatának magas színvonalon</a:t>
            </a:r>
          </a:p>
          <a:p>
            <a:pPr marL="0" indent="0">
              <a:buNone/>
            </a:pPr>
            <a:r>
              <a:rPr lang="hu-HU" dirty="0"/>
              <a:t>                                        való megszervezéséhez, fogadásához duális 				    partnerként</a:t>
            </a:r>
          </a:p>
          <a:p>
            <a:pPr marL="0" indent="0">
              <a:buNone/>
            </a:pPr>
            <a:r>
              <a:rPr lang="hu-HU" dirty="0"/>
              <a:t>                                     - az oktatás keretein belül gyárlátogatásokkal és a </a:t>
            </a:r>
          </a:p>
          <a:p>
            <a:pPr marL="0" indent="0">
              <a:buNone/>
            </a:pPr>
            <a:r>
              <a:rPr lang="hu-HU" dirty="0"/>
              <a:t>                                       modern, új technológiák bemutatásával a tanulók </a:t>
            </a:r>
          </a:p>
          <a:p>
            <a:pPr marL="0" indent="0">
              <a:buNone/>
            </a:pPr>
            <a:r>
              <a:rPr lang="hu-HU" dirty="0"/>
              <a:t>                                       motiválásához</a:t>
            </a:r>
          </a:p>
        </p:txBody>
      </p:sp>
    </p:spTree>
    <p:extLst>
      <p:ext uri="{BB962C8B-B14F-4D97-AF65-F5344CB8AC3E}">
        <p14:creationId xmlns:p14="http://schemas.microsoft.com/office/powerpoint/2010/main" val="3702567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7459" y="459573"/>
            <a:ext cx="8610600" cy="1293028"/>
          </a:xfrm>
        </p:spPr>
        <p:txBody>
          <a:bodyPr/>
          <a:lstStyle/>
          <a:p>
            <a:pPr algn="ctr"/>
            <a:r>
              <a:rPr lang="hu-HU" dirty="0"/>
              <a:t>Lehetőségek iskolánkban</a:t>
            </a:r>
            <a:br>
              <a:rPr lang="hu-HU" dirty="0"/>
            </a:br>
            <a:r>
              <a:rPr lang="hu-HU" dirty="0"/>
              <a:t>a tetős szakmákban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01130" y="2833875"/>
            <a:ext cx="10820400" cy="4024125"/>
          </a:xfrm>
        </p:spPr>
        <p:txBody>
          <a:bodyPr/>
          <a:lstStyle/>
          <a:p>
            <a:r>
              <a:rPr lang="hu-HU" sz="2800" dirty="0"/>
              <a:t>Szakmaszerzés 3 év alatt (+ 1-1 év másik két tetős szakma)</a:t>
            </a:r>
          </a:p>
          <a:p>
            <a:r>
              <a:rPr lang="hu-HU" sz="2800" dirty="0"/>
              <a:t>A szakma megszerzése után, ugyan abban az ágazatban további egy év alatt még egy szakma megszerzése</a:t>
            </a:r>
          </a:p>
          <a:p>
            <a:pPr marL="0" indent="0">
              <a:buNone/>
            </a:pPr>
            <a:r>
              <a:rPr lang="hu-HU" sz="2800" dirty="0"/>
              <a:t>   </a:t>
            </a:r>
            <a:r>
              <a:rPr lang="hu-HU" sz="2800" dirty="0" err="1"/>
              <a:t>Pl</a:t>
            </a:r>
            <a:r>
              <a:rPr lang="hu-HU" sz="2800" dirty="0"/>
              <a:t>: </a:t>
            </a:r>
            <a:r>
              <a:rPr lang="hu-HU" sz="2800" dirty="0">
                <a:solidFill>
                  <a:srgbClr val="FF0000"/>
                </a:solidFill>
              </a:rPr>
              <a:t>ács</a:t>
            </a:r>
            <a:r>
              <a:rPr lang="hu-HU" sz="2800" dirty="0"/>
              <a:t> szakma után egy év alatt </a:t>
            </a:r>
            <a:r>
              <a:rPr lang="hu-HU" sz="2800" dirty="0">
                <a:solidFill>
                  <a:srgbClr val="FF0000"/>
                </a:solidFill>
              </a:rPr>
              <a:t>bádogos</a:t>
            </a:r>
            <a:r>
              <a:rPr lang="hu-HU" sz="2800" dirty="0"/>
              <a:t> vagy </a:t>
            </a:r>
            <a:r>
              <a:rPr lang="hu-HU" sz="2800" dirty="0">
                <a:solidFill>
                  <a:srgbClr val="FF0000"/>
                </a:solidFill>
              </a:rPr>
              <a:t>tetőfedő</a:t>
            </a:r>
          </a:p>
          <a:p>
            <a:r>
              <a:rPr lang="hu-HU" sz="2800" dirty="0"/>
              <a:t> Esti tagozaton érettségi szerzése két év alatt</a:t>
            </a:r>
          </a:p>
          <a:p>
            <a:r>
              <a:rPr lang="hu-HU" sz="2800" dirty="0"/>
              <a:t>Felnőtt képzésben szakma szerzése (ács, bádogos)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18196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65870" y="443097"/>
            <a:ext cx="8610600" cy="1293028"/>
          </a:xfrm>
        </p:spPr>
        <p:txBody>
          <a:bodyPr/>
          <a:lstStyle/>
          <a:p>
            <a:pPr algn="ctr"/>
            <a:r>
              <a:rPr lang="hu-HU" dirty="0"/>
              <a:t>Együttműködő partnereink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00" y="2144592"/>
            <a:ext cx="3529989" cy="162833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368" y="2144592"/>
            <a:ext cx="3822356" cy="162833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687" y="4044778"/>
            <a:ext cx="3955014" cy="2405449"/>
          </a:xfrm>
          <a:prstGeom prst="rect">
            <a:avLst/>
          </a:prstGeom>
        </p:spPr>
      </p:pic>
      <p:pic>
        <p:nvPicPr>
          <p:cNvPr id="6146" name="Picture 2" descr="Synus | amikor számít a tetőcserép súlya (X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995" y="4044777"/>
            <a:ext cx="3979102" cy="240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217440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zcsík">
  <a:themeElements>
    <a:clrScheme name="Kondenzcsík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Kondenzcsík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csík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TM04033937[[fn=Kondenzcsík]]</Template>
  <TotalTime>0</TotalTime>
  <Words>450</Words>
  <Application>Microsoft Office PowerPoint</Application>
  <PresentationFormat>Szélesvásznú</PresentationFormat>
  <Paragraphs>60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Inter</vt:lpstr>
      <vt:lpstr>Kondenzcsík</vt:lpstr>
      <vt:lpstr>PowerPoint-bemutató</vt:lpstr>
      <vt:lpstr>Iskolánkról</vt:lpstr>
      <vt:lpstr>KÉPZÉSI KÍNÁLATUNK</vt:lpstr>
      <vt:lpstr>PowerPoint-bemutató</vt:lpstr>
      <vt:lpstr>Partnereink </vt:lpstr>
      <vt:lpstr>Lehetőségek iskolánkban a tetős szakmákban</vt:lpstr>
      <vt:lpstr>Együttműködő partnereink</vt:lpstr>
    </vt:vector>
  </TitlesOfParts>
  <Company>Szterényi SZG és SZKI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Ceglédi szakképzési centrum</dc:title>
  <dc:creator>Dr. Hámori Dániel</dc:creator>
  <cp:lastModifiedBy>Sápi Viktória</cp:lastModifiedBy>
  <cp:revision>24</cp:revision>
  <dcterms:created xsi:type="dcterms:W3CDTF">2025-06-20T06:38:30Z</dcterms:created>
  <dcterms:modified xsi:type="dcterms:W3CDTF">2025-10-08T10:56:54Z</dcterms:modified>
</cp:coreProperties>
</file>